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761" r:id="rId2"/>
    <p:sldId id="738" r:id="rId3"/>
    <p:sldId id="775" r:id="rId4"/>
    <p:sldId id="764" r:id="rId5"/>
    <p:sldId id="789" r:id="rId6"/>
    <p:sldId id="776" r:id="rId7"/>
    <p:sldId id="752" r:id="rId8"/>
    <p:sldId id="747" r:id="rId9"/>
    <p:sldId id="744" r:id="rId10"/>
    <p:sldId id="778" r:id="rId11"/>
    <p:sldId id="779" r:id="rId12"/>
    <p:sldId id="740" r:id="rId13"/>
    <p:sldId id="770" r:id="rId14"/>
    <p:sldId id="771" r:id="rId15"/>
    <p:sldId id="772" r:id="rId16"/>
    <p:sldId id="790" r:id="rId17"/>
    <p:sldId id="741" r:id="rId18"/>
    <p:sldId id="787" r:id="rId19"/>
    <p:sldId id="792" r:id="rId20"/>
    <p:sldId id="785" r:id="rId21"/>
    <p:sldId id="786" r:id="rId22"/>
    <p:sldId id="788" r:id="rId23"/>
    <p:sldId id="757" r:id="rId24"/>
    <p:sldId id="791" r:id="rId25"/>
    <p:sldId id="758" r:id="rId26"/>
    <p:sldId id="780" r:id="rId27"/>
    <p:sldId id="783" r:id="rId28"/>
    <p:sldId id="793" r:id="rId29"/>
    <p:sldId id="782" r:id="rId30"/>
    <p:sldId id="794" r:id="rId31"/>
    <p:sldId id="718" r:id="rId32"/>
    <p:sldId id="719" r:id="rId33"/>
    <p:sldId id="720" r:id="rId34"/>
    <p:sldId id="721" r:id="rId35"/>
    <p:sldId id="716" r:id="rId36"/>
    <p:sldId id="722" r:id="rId37"/>
    <p:sldId id="723" r:id="rId38"/>
    <p:sldId id="724" r:id="rId39"/>
    <p:sldId id="725" r:id="rId40"/>
    <p:sldId id="726" r:id="rId41"/>
    <p:sldId id="727" r:id="rId42"/>
    <p:sldId id="728" r:id="rId43"/>
    <p:sldId id="795" r:id="rId44"/>
    <p:sldId id="729" r:id="rId45"/>
    <p:sldId id="730" r:id="rId46"/>
    <p:sldId id="797" r:id="rId47"/>
    <p:sldId id="798" r:id="rId48"/>
    <p:sldId id="800" r:id="rId49"/>
    <p:sldId id="732" r:id="rId50"/>
    <p:sldId id="733" r:id="rId51"/>
  </p:sldIdLst>
  <p:sldSz cx="9144000" cy="6858000" type="screen4x3"/>
  <p:notesSz cx="68580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300"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sz="300"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sz="300"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sz="300"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sz="300" kern="1200">
        <a:solidFill>
          <a:schemeClr val="tx1"/>
        </a:solidFill>
        <a:latin typeface="Book Antiqua" pitchFamily="18" charset="0"/>
        <a:ea typeface="+mn-ea"/>
        <a:cs typeface="+mn-cs"/>
      </a:defRPr>
    </a:lvl5pPr>
    <a:lvl6pPr marL="2286000" algn="l" defTabSz="914400" rtl="0" eaLnBrk="1" latinLnBrk="0" hangingPunct="1">
      <a:defRPr sz="300" kern="1200">
        <a:solidFill>
          <a:schemeClr val="tx1"/>
        </a:solidFill>
        <a:latin typeface="Book Antiqua" pitchFamily="18" charset="0"/>
        <a:ea typeface="+mn-ea"/>
        <a:cs typeface="+mn-cs"/>
      </a:defRPr>
    </a:lvl6pPr>
    <a:lvl7pPr marL="2743200" algn="l" defTabSz="914400" rtl="0" eaLnBrk="1" latinLnBrk="0" hangingPunct="1">
      <a:defRPr sz="300" kern="1200">
        <a:solidFill>
          <a:schemeClr val="tx1"/>
        </a:solidFill>
        <a:latin typeface="Book Antiqua" pitchFamily="18" charset="0"/>
        <a:ea typeface="+mn-ea"/>
        <a:cs typeface="+mn-cs"/>
      </a:defRPr>
    </a:lvl7pPr>
    <a:lvl8pPr marL="3200400" algn="l" defTabSz="914400" rtl="0" eaLnBrk="1" latinLnBrk="0" hangingPunct="1">
      <a:defRPr sz="300" kern="1200">
        <a:solidFill>
          <a:schemeClr val="tx1"/>
        </a:solidFill>
        <a:latin typeface="Book Antiqua" pitchFamily="18" charset="0"/>
        <a:ea typeface="+mn-ea"/>
        <a:cs typeface="+mn-cs"/>
      </a:defRPr>
    </a:lvl8pPr>
    <a:lvl9pPr marL="3657600" algn="l" defTabSz="914400" rtl="0" eaLnBrk="1" latinLnBrk="0" hangingPunct="1">
      <a:defRPr sz="300" kern="1200">
        <a:solidFill>
          <a:schemeClr val="tx1"/>
        </a:solidFill>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00"/>
    <a:srgbClr val="1C9903"/>
    <a:srgbClr val="FFFF66"/>
    <a:srgbClr val="BE004D"/>
    <a:srgbClr val="077F43"/>
    <a:srgbClr val="3399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88" autoAdjust="0"/>
    <p:restoredTop sz="94101" autoAdjust="0"/>
  </p:normalViewPr>
  <p:slideViewPr>
    <p:cSldViewPr>
      <p:cViewPr>
        <p:scale>
          <a:sx n="75" d="100"/>
          <a:sy n="75" d="100"/>
        </p:scale>
        <p:origin x="-902" y="-557"/>
      </p:cViewPr>
      <p:guideLst>
        <p:guide orient="horz" pos="2160"/>
        <p:guide pos="2880"/>
      </p:guideLst>
    </p:cSldViewPr>
  </p:slideViewPr>
  <p:outlineViewPr>
    <p:cViewPr>
      <p:scale>
        <a:sx n="33" d="100"/>
        <a:sy n="33" d="100"/>
      </p:scale>
      <p:origin x="48" y="1665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650"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8808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4838"/>
            <a:ext cx="5029200" cy="4183062"/>
          </a:xfrm>
          <a:prstGeom prst="rect">
            <a:avLst/>
          </a:prstGeom>
          <a:noFill/>
          <a:ln w="12700">
            <a:noFill/>
            <a:miter lim="800000"/>
            <a:headEnd/>
            <a:tailEnd/>
          </a:ln>
          <a:effectLst/>
        </p:spPr>
        <p:txBody>
          <a:bodyPr vert="horz" wrap="square" lIns="91981" tIns="45183" rIns="91981" bIns="45183"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5" name="Rectangle 3"/>
          <p:cNvSpPr>
            <a:spLocks noGrp="1" noRot="1" noChangeAspect="1" noChangeArrowheads="1" noTextEdit="1"/>
          </p:cNvSpPr>
          <p:nvPr>
            <p:ph type="sldImg" idx="2"/>
          </p:nvPr>
        </p:nvSpPr>
        <p:spPr bwMode="auto">
          <a:xfrm>
            <a:off x="1114425" y="704850"/>
            <a:ext cx="4629150" cy="3471863"/>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044735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04900" y="696913"/>
            <a:ext cx="4648200" cy="3486150"/>
          </a:xfrm>
          <a:ln/>
        </p:spPr>
      </p:sp>
      <p:sp>
        <p:nvSpPr>
          <p:cNvPr id="52227" name="Rectangle 3"/>
          <p:cNvSpPr>
            <a:spLocks noGrp="1" noChangeArrowheads="1"/>
          </p:cNvSpPr>
          <p:nvPr>
            <p:ph type="body" idx="1"/>
          </p:nvPr>
        </p:nvSpPr>
        <p:spPr>
          <a:xfrm>
            <a:off x="914400" y="4414838"/>
            <a:ext cx="5029200" cy="4184650"/>
          </a:xfrm>
          <a:noFill/>
          <a:ln w="9525"/>
        </p:spPr>
        <p:txBody>
          <a:bodyPr lIns="92728" tIns="46364" rIns="92728" bIns="46364"/>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04900" y="696913"/>
            <a:ext cx="4648200" cy="3486150"/>
          </a:xfrm>
          <a:ln/>
        </p:spPr>
      </p:sp>
      <p:sp>
        <p:nvSpPr>
          <p:cNvPr id="43011"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04900" y="696913"/>
            <a:ext cx="4648200" cy="3486150"/>
          </a:xfrm>
          <a:ln/>
        </p:spPr>
      </p:sp>
      <p:sp>
        <p:nvSpPr>
          <p:cNvPr id="43011"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04900" y="696913"/>
            <a:ext cx="4648200" cy="3486150"/>
          </a:xfrm>
          <a:ln/>
        </p:spPr>
      </p:sp>
      <p:sp>
        <p:nvSpPr>
          <p:cNvPr id="44035"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04900" y="696913"/>
            <a:ext cx="4648200" cy="3486150"/>
          </a:xfrm>
          <a:ln/>
        </p:spPr>
      </p:sp>
      <p:sp>
        <p:nvSpPr>
          <p:cNvPr id="44035"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04900" y="696913"/>
            <a:ext cx="4648200" cy="3486150"/>
          </a:xfrm>
          <a:ln/>
        </p:spPr>
      </p:sp>
      <p:sp>
        <p:nvSpPr>
          <p:cNvPr id="44035"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04900" y="696913"/>
            <a:ext cx="4648200" cy="3486150"/>
          </a:xfrm>
          <a:ln/>
        </p:spPr>
      </p:sp>
      <p:sp>
        <p:nvSpPr>
          <p:cNvPr id="44035"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04900" y="696913"/>
            <a:ext cx="4648200" cy="3486150"/>
          </a:xfrm>
          <a:ln/>
        </p:spPr>
      </p:sp>
      <p:sp>
        <p:nvSpPr>
          <p:cNvPr id="45059"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04900" y="696913"/>
            <a:ext cx="4648200" cy="3486150"/>
          </a:xfrm>
          <a:ln/>
        </p:spPr>
      </p:sp>
      <p:sp>
        <p:nvSpPr>
          <p:cNvPr id="45059"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04900" y="696913"/>
            <a:ext cx="4648200" cy="3486150"/>
          </a:xfrm>
          <a:ln/>
        </p:spPr>
      </p:sp>
      <p:sp>
        <p:nvSpPr>
          <p:cNvPr id="45059"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04900" y="696913"/>
            <a:ext cx="4648200" cy="3486150"/>
          </a:xfrm>
          <a:ln/>
        </p:spPr>
      </p:sp>
      <p:sp>
        <p:nvSpPr>
          <p:cNvPr id="45059"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04900" y="696913"/>
            <a:ext cx="4648200" cy="3486150"/>
          </a:xfrm>
          <a:ln/>
        </p:spPr>
      </p:sp>
      <p:sp>
        <p:nvSpPr>
          <p:cNvPr id="35843"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04900" y="696913"/>
            <a:ext cx="4648200" cy="3486150"/>
          </a:xfrm>
          <a:ln/>
        </p:spPr>
      </p:sp>
      <p:sp>
        <p:nvSpPr>
          <p:cNvPr id="45059"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04900" y="696913"/>
            <a:ext cx="4648200" cy="3486150"/>
          </a:xfrm>
          <a:ln/>
        </p:spPr>
      </p:sp>
      <p:sp>
        <p:nvSpPr>
          <p:cNvPr id="45059"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04900" y="696913"/>
            <a:ext cx="4648200" cy="3486150"/>
          </a:xfrm>
          <a:ln/>
        </p:spPr>
      </p:sp>
      <p:sp>
        <p:nvSpPr>
          <p:cNvPr id="46083"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04900" y="696913"/>
            <a:ext cx="4648200" cy="3486150"/>
          </a:xfrm>
          <a:ln/>
        </p:spPr>
      </p:sp>
      <p:sp>
        <p:nvSpPr>
          <p:cNvPr id="46083"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04900" y="696913"/>
            <a:ext cx="4648200" cy="3486150"/>
          </a:xfrm>
          <a:ln/>
        </p:spPr>
      </p:sp>
      <p:sp>
        <p:nvSpPr>
          <p:cNvPr id="47107"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04900" y="696913"/>
            <a:ext cx="4648200" cy="3486150"/>
          </a:xfrm>
          <a:ln/>
        </p:spPr>
      </p:sp>
      <p:sp>
        <p:nvSpPr>
          <p:cNvPr id="35843"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04900" y="696913"/>
            <a:ext cx="4648200" cy="3486150"/>
          </a:xfrm>
          <a:ln/>
        </p:spPr>
      </p:sp>
      <p:sp>
        <p:nvSpPr>
          <p:cNvPr id="50179"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04900" y="696913"/>
            <a:ext cx="4648200" cy="3486150"/>
          </a:xfrm>
          <a:ln/>
        </p:spPr>
      </p:sp>
      <p:sp>
        <p:nvSpPr>
          <p:cNvPr id="52227"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06488" y="696913"/>
            <a:ext cx="4648200" cy="3486150"/>
          </a:xfrm>
          <a:ln/>
        </p:spPr>
      </p:sp>
      <p:sp>
        <p:nvSpPr>
          <p:cNvPr id="53251"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104900" y="696913"/>
            <a:ext cx="4648200" cy="3486150"/>
          </a:xfrm>
          <a:ln/>
        </p:spPr>
      </p:sp>
      <p:sp>
        <p:nvSpPr>
          <p:cNvPr id="54275"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04900" y="696913"/>
            <a:ext cx="4648200" cy="3486150"/>
          </a:xfrm>
          <a:ln/>
        </p:spPr>
      </p:sp>
      <p:sp>
        <p:nvSpPr>
          <p:cNvPr id="55299"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04900" y="696913"/>
            <a:ext cx="4648200" cy="3486150"/>
          </a:xfrm>
          <a:ln/>
        </p:spPr>
      </p:sp>
      <p:sp>
        <p:nvSpPr>
          <p:cNvPr id="56323"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04900" y="696913"/>
            <a:ext cx="4648200" cy="3486150"/>
          </a:xfrm>
          <a:ln/>
        </p:spPr>
      </p:sp>
      <p:sp>
        <p:nvSpPr>
          <p:cNvPr id="57347"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04900" y="696913"/>
            <a:ext cx="4648200" cy="3486150"/>
          </a:xfrm>
          <a:ln/>
        </p:spPr>
      </p:sp>
      <p:sp>
        <p:nvSpPr>
          <p:cNvPr id="35843"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04900" y="696913"/>
            <a:ext cx="4648200" cy="3486150"/>
          </a:xfrm>
          <a:ln/>
        </p:spPr>
      </p:sp>
      <p:sp>
        <p:nvSpPr>
          <p:cNvPr id="58371"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08075" y="696913"/>
            <a:ext cx="4648200" cy="3486150"/>
          </a:xfrm>
          <a:ln/>
        </p:spPr>
      </p:sp>
      <p:sp>
        <p:nvSpPr>
          <p:cNvPr id="59395"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08075" y="696913"/>
            <a:ext cx="4648200" cy="3486150"/>
          </a:xfrm>
          <a:ln/>
        </p:spPr>
      </p:sp>
      <p:sp>
        <p:nvSpPr>
          <p:cNvPr id="60419"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08075" y="696913"/>
            <a:ext cx="4648200" cy="3486150"/>
          </a:xfrm>
          <a:ln/>
        </p:spPr>
      </p:sp>
      <p:sp>
        <p:nvSpPr>
          <p:cNvPr id="60419"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04900" y="696913"/>
            <a:ext cx="4648200" cy="3486150"/>
          </a:xfrm>
          <a:ln/>
        </p:spPr>
      </p:sp>
      <p:sp>
        <p:nvSpPr>
          <p:cNvPr id="61443"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04900" y="696913"/>
            <a:ext cx="4648200" cy="3486150"/>
          </a:xfrm>
          <a:ln/>
        </p:spPr>
      </p:sp>
      <p:sp>
        <p:nvSpPr>
          <p:cNvPr id="63491"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04900" y="696913"/>
            <a:ext cx="4648200" cy="3486150"/>
          </a:xfrm>
          <a:ln/>
        </p:spPr>
      </p:sp>
      <p:sp>
        <p:nvSpPr>
          <p:cNvPr id="63491"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04900" y="696913"/>
            <a:ext cx="4648200" cy="3486150"/>
          </a:xfrm>
          <a:ln/>
        </p:spPr>
      </p:sp>
      <p:sp>
        <p:nvSpPr>
          <p:cNvPr id="64515"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04900" y="696913"/>
            <a:ext cx="4648200" cy="3486150"/>
          </a:xfrm>
          <a:ln/>
        </p:spPr>
      </p:sp>
      <p:sp>
        <p:nvSpPr>
          <p:cNvPr id="35843"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04900" y="696913"/>
            <a:ext cx="4648200" cy="3486150"/>
          </a:xfrm>
          <a:ln/>
        </p:spPr>
      </p:sp>
      <p:sp>
        <p:nvSpPr>
          <p:cNvPr id="65539"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04900" y="696913"/>
            <a:ext cx="4648200" cy="3486150"/>
          </a:xfrm>
          <a:ln/>
        </p:spPr>
      </p:sp>
      <p:sp>
        <p:nvSpPr>
          <p:cNvPr id="35843"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04900" y="696913"/>
            <a:ext cx="4648200" cy="3486150"/>
          </a:xfrm>
          <a:ln/>
        </p:spPr>
      </p:sp>
      <p:sp>
        <p:nvSpPr>
          <p:cNvPr id="41987"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04900" y="696913"/>
            <a:ext cx="4648200" cy="3486150"/>
          </a:xfrm>
          <a:ln/>
        </p:spPr>
      </p:sp>
      <p:sp>
        <p:nvSpPr>
          <p:cNvPr id="39939"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04900" y="696913"/>
            <a:ext cx="4648200" cy="3486150"/>
          </a:xfrm>
          <a:ln/>
        </p:spPr>
      </p:sp>
      <p:sp>
        <p:nvSpPr>
          <p:cNvPr id="43011" name="Rectangle 3"/>
          <p:cNvSpPr>
            <a:spLocks noGrp="1" noChangeArrowheads="1"/>
          </p:cNvSpPr>
          <p:nvPr>
            <p:ph type="body" idx="1"/>
          </p:nvPr>
        </p:nvSpPr>
        <p:spPr>
          <a:xfrm>
            <a:off x="685800" y="4416425"/>
            <a:ext cx="5486400" cy="4183063"/>
          </a:xfrm>
          <a:noFill/>
          <a:ln w="9525"/>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7463" y="219075"/>
            <a:ext cx="1938337" cy="565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7688" y="219075"/>
            <a:ext cx="5667375" cy="565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7688" y="1676400"/>
            <a:ext cx="3802062"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2150" y="1676400"/>
            <a:ext cx="3803650"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0"/>
                <a:invGamma/>
              </a:schemeClr>
            </a:gs>
          </a:gsLst>
          <a:path path="rect">
            <a:fillToRect r="100000" b="100000"/>
          </a:path>
        </a:gra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title"/>
          </p:nvPr>
        </p:nvSpPr>
        <p:spPr bwMode="auto">
          <a:xfrm>
            <a:off x="547688" y="219075"/>
            <a:ext cx="7758112" cy="1152525"/>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5123" name="Rectangle 8"/>
          <p:cNvSpPr>
            <a:spLocks noGrp="1" noChangeArrowheads="1"/>
          </p:cNvSpPr>
          <p:nvPr>
            <p:ph type="body" idx="1"/>
          </p:nvPr>
        </p:nvSpPr>
        <p:spPr bwMode="auto">
          <a:xfrm>
            <a:off x="547688" y="1676400"/>
            <a:ext cx="7758112" cy="4200525"/>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5124" name="Group 28"/>
          <p:cNvGrpSpPr>
            <a:grpSpLocks/>
          </p:cNvGrpSpPr>
          <p:nvPr/>
        </p:nvGrpSpPr>
        <p:grpSpPr bwMode="auto">
          <a:xfrm>
            <a:off x="0" y="6400800"/>
            <a:ext cx="9144000" cy="184150"/>
            <a:chOff x="0" y="4061"/>
            <a:chExt cx="5760" cy="116"/>
          </a:xfrm>
        </p:grpSpPr>
        <p:sp>
          <p:nvSpPr>
            <p:cNvPr id="1032" name="Freeform 24"/>
            <p:cNvSpPr>
              <a:spLocks/>
            </p:cNvSpPr>
            <p:nvPr userDrawn="1"/>
          </p:nvSpPr>
          <p:spPr bwMode="auto">
            <a:xfrm>
              <a:off x="4194" y="4061"/>
              <a:ext cx="166" cy="116"/>
            </a:xfrm>
            <a:custGeom>
              <a:avLst/>
              <a:gdLst>
                <a:gd name="T0" fmla="*/ 160 w 166"/>
                <a:gd name="T1" fmla="*/ 0 h 116"/>
                <a:gd name="T2" fmla="*/ 151 w 166"/>
                <a:gd name="T3" fmla="*/ 0 h 116"/>
                <a:gd name="T4" fmla="*/ 143 w 166"/>
                <a:gd name="T5" fmla="*/ 0 h 116"/>
                <a:gd name="T6" fmla="*/ 137 w 166"/>
                <a:gd name="T7" fmla="*/ 1 h 116"/>
                <a:gd name="T8" fmla="*/ 129 w 166"/>
                <a:gd name="T9" fmla="*/ 2 h 116"/>
                <a:gd name="T10" fmla="*/ 123 w 166"/>
                <a:gd name="T11" fmla="*/ 5 h 116"/>
                <a:gd name="T12" fmla="*/ 119 w 166"/>
                <a:gd name="T13" fmla="*/ 10 h 116"/>
                <a:gd name="T14" fmla="*/ 116 w 166"/>
                <a:gd name="T15" fmla="*/ 19 h 116"/>
                <a:gd name="T16" fmla="*/ 114 w 166"/>
                <a:gd name="T17" fmla="*/ 31 h 116"/>
                <a:gd name="T18" fmla="*/ 111 w 166"/>
                <a:gd name="T19" fmla="*/ 43 h 116"/>
                <a:gd name="T20" fmla="*/ 109 w 166"/>
                <a:gd name="T21" fmla="*/ 52 h 116"/>
                <a:gd name="T22" fmla="*/ 107 w 166"/>
                <a:gd name="T23" fmla="*/ 62 h 116"/>
                <a:gd name="T24" fmla="*/ 105 w 166"/>
                <a:gd name="T25" fmla="*/ 72 h 116"/>
                <a:gd name="T26" fmla="*/ 103 w 166"/>
                <a:gd name="T27" fmla="*/ 84 h 116"/>
                <a:gd name="T28" fmla="*/ 100 w 166"/>
                <a:gd name="T29" fmla="*/ 96 h 116"/>
                <a:gd name="T30" fmla="*/ 97 w 166"/>
                <a:gd name="T31" fmla="*/ 105 h 116"/>
                <a:gd name="T32" fmla="*/ 93 w 166"/>
                <a:gd name="T33" fmla="*/ 110 h 116"/>
                <a:gd name="T34" fmla="*/ 87 w 166"/>
                <a:gd name="T35" fmla="*/ 113 h 116"/>
                <a:gd name="T36" fmla="*/ 79 w 166"/>
                <a:gd name="T37" fmla="*/ 114 h 116"/>
                <a:gd name="T38" fmla="*/ 72 w 166"/>
                <a:gd name="T39" fmla="*/ 115 h 116"/>
                <a:gd name="T40" fmla="*/ 64 w 166"/>
                <a:gd name="T41" fmla="*/ 115 h 116"/>
                <a:gd name="T42" fmla="*/ 55 w 166"/>
                <a:gd name="T43" fmla="*/ 115 h 116"/>
                <a:gd name="T44" fmla="*/ 0 w 166"/>
                <a:gd name="T45" fmla="*/ 115 h 116"/>
                <a:gd name="T46" fmla="*/ 10 w 166"/>
                <a:gd name="T47" fmla="*/ 115 h 116"/>
                <a:gd name="T48" fmla="*/ 18 w 166"/>
                <a:gd name="T49" fmla="*/ 115 h 116"/>
                <a:gd name="T50" fmla="*/ 26 w 166"/>
                <a:gd name="T51" fmla="*/ 115 h 116"/>
                <a:gd name="T52" fmla="*/ 32 w 166"/>
                <a:gd name="T53" fmla="*/ 114 h 116"/>
                <a:gd name="T54" fmla="*/ 40 w 166"/>
                <a:gd name="T55" fmla="*/ 112 h 116"/>
                <a:gd name="T56" fmla="*/ 46 w 166"/>
                <a:gd name="T57" fmla="*/ 108 h 116"/>
                <a:gd name="T58" fmla="*/ 49 w 166"/>
                <a:gd name="T59" fmla="*/ 101 h 116"/>
                <a:gd name="T60" fmla="*/ 51 w 166"/>
                <a:gd name="T61" fmla="*/ 90 h 116"/>
                <a:gd name="T62" fmla="*/ 54 w 166"/>
                <a:gd name="T63" fmla="*/ 76 h 116"/>
                <a:gd name="T64" fmla="*/ 56 w 166"/>
                <a:gd name="T65" fmla="*/ 67 h 116"/>
                <a:gd name="T66" fmla="*/ 58 w 166"/>
                <a:gd name="T67" fmla="*/ 57 h 116"/>
                <a:gd name="T68" fmla="*/ 60 w 166"/>
                <a:gd name="T69" fmla="*/ 47 h 116"/>
                <a:gd name="T70" fmla="*/ 62 w 166"/>
                <a:gd name="T71" fmla="*/ 38 h 116"/>
                <a:gd name="T72" fmla="*/ 65 w 166"/>
                <a:gd name="T73" fmla="*/ 24 h 116"/>
                <a:gd name="T74" fmla="*/ 67 w 166"/>
                <a:gd name="T75" fmla="*/ 14 h 116"/>
                <a:gd name="T76" fmla="*/ 70 w 166"/>
                <a:gd name="T77" fmla="*/ 7 h 116"/>
                <a:gd name="T78" fmla="*/ 75 w 166"/>
                <a:gd name="T79" fmla="*/ 3 h 116"/>
                <a:gd name="T80" fmla="*/ 84 w 166"/>
                <a:gd name="T81" fmla="*/ 1 h 116"/>
                <a:gd name="T82" fmla="*/ 89 w 166"/>
                <a:gd name="T83" fmla="*/ 0 h 116"/>
                <a:gd name="T84" fmla="*/ 97 w 166"/>
                <a:gd name="T85" fmla="*/ 0 h 116"/>
                <a:gd name="T86" fmla="*/ 105 w 166"/>
                <a:gd name="T87" fmla="*/ 0 h 116"/>
                <a:gd name="T88" fmla="*/ 115 w 166"/>
                <a:gd name="T89" fmla="*/ 0 h 11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66" h="116">
                  <a:moveTo>
                    <a:pt x="165" y="0"/>
                  </a:moveTo>
                  <a:lnTo>
                    <a:pt x="160" y="0"/>
                  </a:lnTo>
                  <a:lnTo>
                    <a:pt x="155" y="0"/>
                  </a:lnTo>
                  <a:lnTo>
                    <a:pt x="151" y="0"/>
                  </a:lnTo>
                  <a:lnTo>
                    <a:pt x="147" y="0"/>
                  </a:lnTo>
                  <a:lnTo>
                    <a:pt x="143" y="0"/>
                  </a:lnTo>
                  <a:lnTo>
                    <a:pt x="140" y="0"/>
                  </a:lnTo>
                  <a:lnTo>
                    <a:pt x="137" y="1"/>
                  </a:lnTo>
                  <a:lnTo>
                    <a:pt x="134" y="1"/>
                  </a:lnTo>
                  <a:lnTo>
                    <a:pt x="129" y="2"/>
                  </a:lnTo>
                  <a:lnTo>
                    <a:pt x="126" y="3"/>
                  </a:lnTo>
                  <a:lnTo>
                    <a:pt x="123" y="5"/>
                  </a:lnTo>
                  <a:lnTo>
                    <a:pt x="121" y="7"/>
                  </a:lnTo>
                  <a:lnTo>
                    <a:pt x="119" y="10"/>
                  </a:lnTo>
                  <a:lnTo>
                    <a:pt x="117" y="14"/>
                  </a:lnTo>
                  <a:lnTo>
                    <a:pt x="116" y="19"/>
                  </a:lnTo>
                  <a:lnTo>
                    <a:pt x="115" y="24"/>
                  </a:lnTo>
                  <a:lnTo>
                    <a:pt x="114" y="31"/>
                  </a:lnTo>
                  <a:lnTo>
                    <a:pt x="112" y="38"/>
                  </a:lnTo>
                  <a:lnTo>
                    <a:pt x="111" y="43"/>
                  </a:lnTo>
                  <a:lnTo>
                    <a:pt x="111" y="47"/>
                  </a:lnTo>
                  <a:lnTo>
                    <a:pt x="109" y="52"/>
                  </a:lnTo>
                  <a:lnTo>
                    <a:pt x="108" y="57"/>
                  </a:lnTo>
                  <a:lnTo>
                    <a:pt x="107" y="62"/>
                  </a:lnTo>
                  <a:lnTo>
                    <a:pt x="106" y="67"/>
                  </a:lnTo>
                  <a:lnTo>
                    <a:pt x="105" y="72"/>
                  </a:lnTo>
                  <a:lnTo>
                    <a:pt x="104" y="76"/>
                  </a:lnTo>
                  <a:lnTo>
                    <a:pt x="103" y="84"/>
                  </a:lnTo>
                  <a:lnTo>
                    <a:pt x="101" y="90"/>
                  </a:lnTo>
                  <a:lnTo>
                    <a:pt x="100" y="96"/>
                  </a:lnTo>
                  <a:lnTo>
                    <a:pt x="99" y="101"/>
                  </a:lnTo>
                  <a:lnTo>
                    <a:pt x="97" y="105"/>
                  </a:lnTo>
                  <a:lnTo>
                    <a:pt x="96" y="108"/>
                  </a:lnTo>
                  <a:lnTo>
                    <a:pt x="93" y="110"/>
                  </a:lnTo>
                  <a:lnTo>
                    <a:pt x="90" y="112"/>
                  </a:lnTo>
                  <a:lnTo>
                    <a:pt x="87" y="113"/>
                  </a:lnTo>
                  <a:lnTo>
                    <a:pt x="82" y="114"/>
                  </a:lnTo>
                  <a:lnTo>
                    <a:pt x="79" y="114"/>
                  </a:lnTo>
                  <a:lnTo>
                    <a:pt x="76" y="115"/>
                  </a:lnTo>
                  <a:lnTo>
                    <a:pt x="72" y="115"/>
                  </a:lnTo>
                  <a:lnTo>
                    <a:pt x="68" y="115"/>
                  </a:lnTo>
                  <a:lnTo>
                    <a:pt x="64" y="115"/>
                  </a:lnTo>
                  <a:lnTo>
                    <a:pt x="60" y="115"/>
                  </a:lnTo>
                  <a:lnTo>
                    <a:pt x="55" y="115"/>
                  </a:lnTo>
                  <a:lnTo>
                    <a:pt x="50" y="115"/>
                  </a:lnTo>
                  <a:lnTo>
                    <a:pt x="0" y="115"/>
                  </a:lnTo>
                  <a:lnTo>
                    <a:pt x="5" y="115"/>
                  </a:lnTo>
                  <a:lnTo>
                    <a:pt x="10" y="115"/>
                  </a:lnTo>
                  <a:lnTo>
                    <a:pt x="14" y="115"/>
                  </a:lnTo>
                  <a:lnTo>
                    <a:pt x="18" y="115"/>
                  </a:lnTo>
                  <a:lnTo>
                    <a:pt x="22" y="115"/>
                  </a:lnTo>
                  <a:lnTo>
                    <a:pt x="26" y="115"/>
                  </a:lnTo>
                  <a:lnTo>
                    <a:pt x="29" y="114"/>
                  </a:lnTo>
                  <a:lnTo>
                    <a:pt x="32" y="114"/>
                  </a:lnTo>
                  <a:lnTo>
                    <a:pt x="36" y="113"/>
                  </a:lnTo>
                  <a:lnTo>
                    <a:pt x="40" y="112"/>
                  </a:lnTo>
                  <a:lnTo>
                    <a:pt x="43" y="110"/>
                  </a:lnTo>
                  <a:lnTo>
                    <a:pt x="46" y="108"/>
                  </a:lnTo>
                  <a:lnTo>
                    <a:pt x="47" y="105"/>
                  </a:lnTo>
                  <a:lnTo>
                    <a:pt x="49" y="101"/>
                  </a:lnTo>
                  <a:lnTo>
                    <a:pt x="50" y="96"/>
                  </a:lnTo>
                  <a:lnTo>
                    <a:pt x="51" y="90"/>
                  </a:lnTo>
                  <a:lnTo>
                    <a:pt x="52" y="84"/>
                  </a:lnTo>
                  <a:lnTo>
                    <a:pt x="54" y="76"/>
                  </a:lnTo>
                  <a:lnTo>
                    <a:pt x="55" y="72"/>
                  </a:lnTo>
                  <a:lnTo>
                    <a:pt x="56" y="67"/>
                  </a:lnTo>
                  <a:lnTo>
                    <a:pt x="57" y="62"/>
                  </a:lnTo>
                  <a:lnTo>
                    <a:pt x="58" y="57"/>
                  </a:lnTo>
                  <a:lnTo>
                    <a:pt x="59" y="52"/>
                  </a:lnTo>
                  <a:lnTo>
                    <a:pt x="60" y="47"/>
                  </a:lnTo>
                  <a:lnTo>
                    <a:pt x="61" y="43"/>
                  </a:lnTo>
                  <a:lnTo>
                    <a:pt x="62" y="38"/>
                  </a:lnTo>
                  <a:lnTo>
                    <a:pt x="64" y="31"/>
                  </a:lnTo>
                  <a:lnTo>
                    <a:pt x="65" y="24"/>
                  </a:lnTo>
                  <a:lnTo>
                    <a:pt x="66" y="19"/>
                  </a:lnTo>
                  <a:lnTo>
                    <a:pt x="67" y="14"/>
                  </a:lnTo>
                  <a:lnTo>
                    <a:pt x="68" y="10"/>
                  </a:lnTo>
                  <a:lnTo>
                    <a:pt x="70" y="7"/>
                  </a:lnTo>
                  <a:lnTo>
                    <a:pt x="72" y="5"/>
                  </a:lnTo>
                  <a:lnTo>
                    <a:pt x="75" y="3"/>
                  </a:lnTo>
                  <a:lnTo>
                    <a:pt x="79" y="2"/>
                  </a:lnTo>
                  <a:lnTo>
                    <a:pt x="84" y="1"/>
                  </a:lnTo>
                  <a:lnTo>
                    <a:pt x="87" y="1"/>
                  </a:lnTo>
                  <a:lnTo>
                    <a:pt x="89" y="0"/>
                  </a:lnTo>
                  <a:lnTo>
                    <a:pt x="93" y="0"/>
                  </a:lnTo>
                  <a:lnTo>
                    <a:pt x="97" y="0"/>
                  </a:lnTo>
                  <a:lnTo>
                    <a:pt x="101" y="0"/>
                  </a:lnTo>
                  <a:lnTo>
                    <a:pt x="105" y="0"/>
                  </a:lnTo>
                  <a:lnTo>
                    <a:pt x="109" y="0"/>
                  </a:lnTo>
                  <a:lnTo>
                    <a:pt x="115" y="0"/>
                  </a:lnTo>
                  <a:lnTo>
                    <a:pt x="164" y="0"/>
                  </a:lnTo>
                </a:path>
              </a:pathLst>
            </a:custGeom>
            <a:noFill/>
            <a:ln w="25400" cap="rnd" cmpd="sng">
              <a:solidFill>
                <a:schemeClr val="folHlink"/>
              </a:solidFill>
              <a:prstDash val="solid"/>
              <a:round/>
              <a:headEnd type="none" w="med" len="med"/>
              <a:tailEnd type="none" w="med" len="med"/>
            </a:ln>
            <a:effectLst>
              <a:outerShdw dist="17961" dir="2700000" algn="ctr" rotWithShape="0">
                <a:schemeClr val="tx1"/>
              </a:outerShdw>
            </a:effectLst>
          </p:spPr>
          <p:txBody>
            <a:bodyPr/>
            <a:lstStyle/>
            <a:p>
              <a:pPr>
                <a:defRPr/>
              </a:pPr>
              <a:endParaRPr lang="en-US"/>
            </a:p>
          </p:txBody>
        </p:sp>
        <p:sp>
          <p:nvSpPr>
            <p:cNvPr id="1033" name="Line 25"/>
            <p:cNvSpPr>
              <a:spLocks noChangeShapeType="1"/>
            </p:cNvSpPr>
            <p:nvPr userDrawn="1"/>
          </p:nvSpPr>
          <p:spPr bwMode="auto">
            <a:xfrm>
              <a:off x="4361" y="4061"/>
              <a:ext cx="1399" cy="0"/>
            </a:xfrm>
            <a:prstGeom prst="line">
              <a:avLst/>
            </a:prstGeom>
            <a:noFill/>
            <a:ln w="25400">
              <a:solidFill>
                <a:schemeClr val="folHlink"/>
              </a:solidFill>
              <a:round/>
              <a:headEnd/>
              <a:tailEnd/>
            </a:ln>
            <a:effectLst>
              <a:outerShdw dist="17961" dir="2700000" algn="ctr" rotWithShape="0">
                <a:schemeClr val="tx1"/>
              </a:outerShdw>
            </a:effectLst>
          </p:spPr>
          <p:txBody>
            <a:bodyPr wrap="none" anchor="ctr"/>
            <a:lstStyle/>
            <a:p>
              <a:pPr>
                <a:defRPr/>
              </a:pPr>
              <a:endParaRPr lang="en-US"/>
            </a:p>
          </p:txBody>
        </p:sp>
        <p:sp>
          <p:nvSpPr>
            <p:cNvPr id="1034" name="Line 26"/>
            <p:cNvSpPr>
              <a:spLocks noChangeShapeType="1"/>
            </p:cNvSpPr>
            <p:nvPr userDrawn="1"/>
          </p:nvSpPr>
          <p:spPr bwMode="auto">
            <a:xfrm flipH="1">
              <a:off x="0" y="4176"/>
              <a:ext cx="4194" cy="0"/>
            </a:xfrm>
            <a:prstGeom prst="line">
              <a:avLst/>
            </a:prstGeom>
            <a:noFill/>
            <a:ln w="25400">
              <a:solidFill>
                <a:schemeClr val="folHlink"/>
              </a:solidFill>
              <a:round/>
              <a:headEnd/>
              <a:tailEnd/>
            </a:ln>
            <a:effectLst>
              <a:outerShdw dist="17961" dir="2700000" algn="ctr" rotWithShape="0">
                <a:schemeClr val="tx1"/>
              </a:outerShdw>
            </a:effectLst>
          </p:spPr>
          <p:txBody>
            <a:bodyPr wrap="none" anchor="ctr"/>
            <a:lstStyle/>
            <a:p>
              <a:pPr>
                <a:defRPr/>
              </a:pPr>
              <a:endParaRPr lang="en-US"/>
            </a:p>
          </p:txBody>
        </p:sp>
      </p:grpSp>
      <p:sp>
        <p:nvSpPr>
          <p:cNvPr id="1029" name="Line 27"/>
          <p:cNvSpPr>
            <a:spLocks noChangeShapeType="1"/>
          </p:cNvSpPr>
          <p:nvPr/>
        </p:nvSpPr>
        <p:spPr bwMode="auto">
          <a:xfrm flipV="1">
            <a:off x="6751638" y="6470650"/>
            <a:ext cx="9525" cy="130175"/>
          </a:xfrm>
          <a:prstGeom prst="line">
            <a:avLst/>
          </a:prstGeom>
          <a:noFill/>
          <a:ln w="12700">
            <a:solidFill>
              <a:schemeClr val="folHlink"/>
            </a:solidFill>
            <a:round/>
            <a:headEnd/>
            <a:tailEnd/>
          </a:ln>
        </p:spPr>
        <p:txBody>
          <a:bodyPr wrap="none" anchor="ctr"/>
          <a:lstStyle/>
          <a:p>
            <a:pPr>
              <a:defRPr/>
            </a:pPr>
            <a:endParaRPr lang="en-US"/>
          </a:p>
        </p:txBody>
      </p:sp>
      <p:pic>
        <p:nvPicPr>
          <p:cNvPr id="5126" name="Picture 32"/>
          <p:cNvPicPr>
            <a:picLocks noChangeAspect="1" noChangeArrowheads="1"/>
          </p:cNvPicPr>
          <p:nvPr/>
        </p:nvPicPr>
        <p:blipFill>
          <a:blip r:embed="rId13" cstate="print"/>
          <a:srcRect/>
          <a:stretch>
            <a:fillRect/>
          </a:stretch>
        </p:blipFill>
        <p:spPr bwMode="auto">
          <a:xfrm>
            <a:off x="381000" y="304800"/>
            <a:ext cx="8382000" cy="74613"/>
          </a:xfrm>
          <a:prstGeom prst="rect">
            <a:avLst/>
          </a:prstGeom>
          <a:noFill/>
          <a:ln w="9525">
            <a:noFill/>
            <a:miter lim="800000"/>
            <a:headEnd/>
            <a:tailEnd/>
          </a:ln>
        </p:spPr>
      </p:pic>
      <p:sp>
        <p:nvSpPr>
          <p:cNvPr id="1031" name="Text Box 33"/>
          <p:cNvSpPr txBox="1">
            <a:spLocks noChangeArrowheads="1"/>
          </p:cNvSpPr>
          <p:nvPr/>
        </p:nvSpPr>
        <p:spPr bwMode="auto">
          <a:xfrm>
            <a:off x="6858000" y="6340475"/>
            <a:ext cx="2286000" cy="517525"/>
          </a:xfrm>
          <a:prstGeom prst="rect">
            <a:avLst/>
          </a:prstGeom>
          <a:noFill/>
          <a:ln>
            <a:noFill/>
          </a:ln>
          <a:extLst/>
        </p:spPr>
        <p:txBody>
          <a:bodyPr>
            <a:spAutoFit/>
          </a:bodyPr>
          <a:lstStyle>
            <a:lvl1pPr>
              <a:defRPr sz="300">
                <a:solidFill>
                  <a:schemeClr val="tx1"/>
                </a:solidFill>
                <a:latin typeface="Book Antiqua" pitchFamily="18" charset="0"/>
              </a:defRPr>
            </a:lvl1pPr>
            <a:lvl2pPr marL="742950" indent="-285750">
              <a:defRPr sz="300">
                <a:solidFill>
                  <a:schemeClr val="tx1"/>
                </a:solidFill>
                <a:latin typeface="Book Antiqua" pitchFamily="18" charset="0"/>
              </a:defRPr>
            </a:lvl2pPr>
            <a:lvl3pPr marL="1143000" indent="-228600">
              <a:defRPr sz="300">
                <a:solidFill>
                  <a:schemeClr val="tx1"/>
                </a:solidFill>
                <a:latin typeface="Book Antiqua" pitchFamily="18" charset="0"/>
              </a:defRPr>
            </a:lvl3pPr>
            <a:lvl4pPr marL="1600200" indent="-228600">
              <a:defRPr sz="300">
                <a:solidFill>
                  <a:schemeClr val="tx1"/>
                </a:solidFill>
                <a:latin typeface="Book Antiqua" pitchFamily="18" charset="0"/>
              </a:defRPr>
            </a:lvl4pPr>
            <a:lvl5pPr marL="2057400" indent="-228600">
              <a:defRPr sz="300">
                <a:solidFill>
                  <a:schemeClr val="tx1"/>
                </a:solidFill>
                <a:latin typeface="Book Antiqua" pitchFamily="18" charset="0"/>
              </a:defRPr>
            </a:lvl5pPr>
            <a:lvl6pPr marL="2514600" indent="-228600" eaLnBrk="0" fontAlgn="base" hangingPunct="0">
              <a:spcBef>
                <a:spcPct val="0"/>
              </a:spcBef>
              <a:spcAft>
                <a:spcPct val="0"/>
              </a:spcAft>
              <a:defRPr sz="300">
                <a:solidFill>
                  <a:schemeClr val="tx1"/>
                </a:solidFill>
                <a:latin typeface="Book Antiqua" pitchFamily="18" charset="0"/>
              </a:defRPr>
            </a:lvl6pPr>
            <a:lvl7pPr marL="2971800" indent="-228600" eaLnBrk="0" fontAlgn="base" hangingPunct="0">
              <a:spcBef>
                <a:spcPct val="0"/>
              </a:spcBef>
              <a:spcAft>
                <a:spcPct val="0"/>
              </a:spcAft>
              <a:defRPr sz="300">
                <a:solidFill>
                  <a:schemeClr val="tx1"/>
                </a:solidFill>
                <a:latin typeface="Book Antiqua" pitchFamily="18" charset="0"/>
              </a:defRPr>
            </a:lvl7pPr>
            <a:lvl8pPr marL="3429000" indent="-228600" eaLnBrk="0" fontAlgn="base" hangingPunct="0">
              <a:spcBef>
                <a:spcPct val="0"/>
              </a:spcBef>
              <a:spcAft>
                <a:spcPct val="0"/>
              </a:spcAft>
              <a:defRPr sz="300">
                <a:solidFill>
                  <a:schemeClr val="tx1"/>
                </a:solidFill>
                <a:latin typeface="Book Antiqua" pitchFamily="18" charset="0"/>
              </a:defRPr>
            </a:lvl8pPr>
            <a:lvl9pPr marL="3886200" indent="-228600" eaLnBrk="0" fontAlgn="base" hangingPunct="0">
              <a:spcBef>
                <a:spcPct val="0"/>
              </a:spcBef>
              <a:spcAft>
                <a:spcPct val="0"/>
              </a:spcAft>
              <a:defRPr sz="300">
                <a:solidFill>
                  <a:schemeClr val="tx1"/>
                </a:solidFill>
                <a:latin typeface="Book Antiqua" pitchFamily="18" charset="0"/>
              </a:defRPr>
            </a:lvl9pPr>
          </a:lstStyle>
          <a:p>
            <a:pPr algn="ctr">
              <a:spcBef>
                <a:spcPct val="50000"/>
              </a:spcBef>
              <a:defRPr/>
            </a:pPr>
            <a:r>
              <a:rPr lang="en-US" sz="1400" b="1" i="1" smtClean="0">
                <a:latin typeface="Arial" charset="0"/>
              </a:rPr>
              <a:t>Research Administration for Scientists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5000"/>
        <a:buFont typeface="ZapfDingbats" pitchFamily="8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65000"/>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65000"/>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65000"/>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65000"/>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6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5.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Microsoft_Word_97_-_2003_Document2.doc"/><Relationship Id="rId5" Type="http://schemas.openxmlformats.org/officeDocument/2006/relationships/image" Target="../media/image4.emf"/><Relationship Id="rId4" Type="http://schemas.openxmlformats.org/officeDocument/2006/relationships/oleObject" Target="../embeddings/Microsoft_Word_97_-_2003_Document1.doc"/></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image" Target="../media/image6.e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Microsoft_Word_97_-_2003_Document4.doc"/><Relationship Id="rId5" Type="http://schemas.openxmlformats.org/officeDocument/2006/relationships/image" Target="../media/image4.emf"/><Relationship Id="rId4" Type="http://schemas.openxmlformats.org/officeDocument/2006/relationships/oleObject" Target="../embeddings/Microsoft_Word_97_-_2003_Document3.doc"/></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7" Type="http://schemas.openxmlformats.org/officeDocument/2006/relationships/image" Target="../media/image7.e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Microsoft_Word_97_-_2003_Document6.doc"/><Relationship Id="rId5" Type="http://schemas.openxmlformats.org/officeDocument/2006/relationships/image" Target="../media/image4.emf"/><Relationship Id="rId4" Type="http://schemas.openxmlformats.org/officeDocument/2006/relationships/oleObject" Target="../embeddings/Microsoft_Word_97_-_2003_Document5.doc"/></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152400" y="4864100"/>
            <a:ext cx="9144000" cy="914400"/>
          </a:xfrm>
        </p:spPr>
        <p:txBody>
          <a:bodyPr/>
          <a:lstStyle/>
          <a:p>
            <a:pPr lvl="1" algn="ctr">
              <a:lnSpc>
                <a:spcPct val="75000"/>
              </a:lnSpc>
              <a:buFontTx/>
              <a:buNone/>
            </a:pPr>
            <a:r>
              <a:rPr lang="en-US" sz="2700" dirty="0" smtClean="0">
                <a:latin typeface="Comic Sans MS" pitchFamily="66" charset="0"/>
              </a:rPr>
              <a:t>Tim </a:t>
            </a:r>
            <a:r>
              <a:rPr lang="en-US" sz="2700" dirty="0" err="1" smtClean="0">
                <a:latin typeface="Comic Sans MS" pitchFamily="66" charset="0"/>
              </a:rPr>
              <a:t>Quigg</a:t>
            </a:r>
            <a:r>
              <a:rPr lang="en-US" sz="2700" dirty="0" smtClean="0">
                <a:latin typeface="Comic Sans MS" pitchFamily="66" charset="0"/>
              </a:rPr>
              <a:t>, Lecturer and Associate Chair for Administration, Finance and Entrepreneurship Computer Science Department, UNC-Chapel Hill</a:t>
            </a:r>
          </a:p>
        </p:txBody>
      </p:sp>
      <p:sp>
        <p:nvSpPr>
          <p:cNvPr id="2051" name="Text Box 3"/>
          <p:cNvSpPr txBox="1">
            <a:spLocks noChangeArrowheads="1"/>
          </p:cNvSpPr>
          <p:nvPr/>
        </p:nvSpPr>
        <p:spPr bwMode="auto">
          <a:xfrm>
            <a:off x="457200" y="2362200"/>
            <a:ext cx="8229600" cy="1938992"/>
          </a:xfrm>
          <a:prstGeom prst="rect">
            <a:avLst/>
          </a:prstGeom>
          <a:solidFill>
            <a:srgbClr val="C00000"/>
          </a:solidFill>
          <a:ln>
            <a:headEnd/>
            <a:tailEnd/>
          </a:ln>
          <a:effectLst>
            <a:glow rad="228600">
              <a:schemeClr val="accent4">
                <a:satMod val="175000"/>
                <a:alpha val="40000"/>
              </a:schemeClr>
            </a:glow>
          </a:effectLst>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sz="4000" dirty="0" smtClean="0">
                <a:solidFill>
                  <a:srgbClr val="FFFFFF"/>
                </a:solidFill>
                <a:latin typeface="Comic Sans MS" pitchFamily="66" charset="0"/>
              </a:rPr>
              <a:t>Central Research </a:t>
            </a:r>
            <a:r>
              <a:rPr lang="en-US" sz="4000" dirty="0">
                <a:solidFill>
                  <a:srgbClr val="FFFFFF"/>
                </a:solidFill>
                <a:latin typeface="Comic Sans MS" pitchFamily="66" charset="0"/>
              </a:rPr>
              <a:t>Administration </a:t>
            </a:r>
            <a:r>
              <a:rPr lang="en-US" sz="4000" dirty="0" smtClean="0">
                <a:solidFill>
                  <a:srgbClr val="FFFFFF"/>
                </a:solidFill>
                <a:latin typeface="Comic Sans MS" pitchFamily="66" charset="0"/>
              </a:rPr>
              <a:t>Tasks and Responsibilities</a:t>
            </a:r>
            <a:r>
              <a:rPr lang="en-US" sz="4000" dirty="0">
                <a:solidFill>
                  <a:srgbClr val="FFFFFF"/>
                </a:solidFill>
                <a:latin typeface="Comic Sans MS" pitchFamily="66" charset="0"/>
              </a:rPr>
              <a:t>: </a:t>
            </a:r>
          </a:p>
          <a:p>
            <a:pPr algn="ctr">
              <a:defRPr/>
            </a:pPr>
            <a:r>
              <a:rPr lang="en-US" sz="4000" dirty="0">
                <a:solidFill>
                  <a:srgbClr val="FFFFFF"/>
                </a:solidFill>
                <a:latin typeface="Comic Sans MS" pitchFamily="66" charset="0"/>
              </a:rPr>
              <a:t>UNC-Chapel Hill Case Study!</a:t>
            </a:r>
          </a:p>
        </p:txBody>
      </p:sp>
      <p:sp>
        <p:nvSpPr>
          <p:cNvPr id="5126" name="Rectangle 4"/>
          <p:cNvSpPr>
            <a:spLocks noGrp="1" noChangeArrowheads="1"/>
          </p:cNvSpPr>
          <p:nvPr>
            <p:ph type="title"/>
          </p:nvPr>
        </p:nvSpPr>
        <p:spPr>
          <a:xfrm>
            <a:off x="0" y="0"/>
            <a:ext cx="8991600" cy="1905000"/>
          </a:xfrm>
        </p:spPr>
        <p:txBody>
          <a:bodyPr/>
          <a:lstStyle/>
          <a:p>
            <a:pPr algn="ctr">
              <a:lnSpc>
                <a:spcPct val="120000"/>
              </a:lnSpc>
              <a:spcBef>
                <a:spcPct val="35000"/>
              </a:spcBef>
              <a:spcAft>
                <a:spcPct val="40000"/>
              </a:spcAft>
            </a:pPr>
            <a:r>
              <a:rPr lang="en-US" sz="3800" b="1" dirty="0" smtClean="0">
                <a:solidFill>
                  <a:schemeClr val="tx1"/>
                </a:solidFill>
                <a:latin typeface="Comic Sans MS" pitchFamily="66" charset="0"/>
              </a:rPr>
              <a:t>COMP 918: Research Administration for Scientists</a:t>
            </a:r>
            <a:endParaRPr lang="en-US" sz="3800" b="1" i="1" dirty="0" smtClean="0">
              <a:solidFill>
                <a:schemeClr val="tx1"/>
              </a:solidFill>
              <a:latin typeface="Comic Sans MS" pitchFamily="66" charset="0"/>
            </a:endParaRPr>
          </a:p>
        </p:txBody>
      </p:sp>
      <p:sp>
        <p:nvSpPr>
          <p:cNvPr id="5128" name="Text Box 7"/>
          <p:cNvSpPr txBox="1">
            <a:spLocks noChangeArrowheads="1"/>
          </p:cNvSpPr>
          <p:nvPr/>
        </p:nvSpPr>
        <p:spPr bwMode="auto">
          <a:xfrm>
            <a:off x="0" y="6550025"/>
            <a:ext cx="6019800" cy="307975"/>
          </a:xfrm>
          <a:prstGeom prst="rect">
            <a:avLst/>
          </a:prstGeom>
          <a:noFill/>
          <a:ln w="12700">
            <a:noFill/>
            <a:miter lim="800000"/>
            <a:headEnd/>
            <a:tailEnd/>
          </a:ln>
        </p:spPr>
        <p:txBody>
          <a:bodyPr>
            <a:spAutoFit/>
          </a:bodyPr>
          <a:lstStyle/>
          <a:p>
            <a:pPr>
              <a:spcBef>
                <a:spcPct val="50000"/>
              </a:spcBef>
            </a:pPr>
            <a:r>
              <a:rPr lang="en-US" sz="1400" b="1" dirty="0">
                <a:latin typeface="Comic Sans MS" pitchFamily="66" charset="0"/>
              </a:rPr>
              <a:t>© Copyright </a:t>
            </a:r>
            <a:r>
              <a:rPr lang="en-US" sz="1400" b="1" dirty="0" smtClean="0">
                <a:latin typeface="Comic Sans MS" pitchFamily="66" charset="0"/>
              </a:rPr>
              <a:t>2013  </a:t>
            </a:r>
            <a:r>
              <a:rPr lang="en-US" sz="1400" b="1" dirty="0">
                <a:latin typeface="Comic Sans MS" pitchFamily="66" charset="0"/>
              </a:rPr>
              <a:t>Timothy L. </a:t>
            </a:r>
            <a:r>
              <a:rPr lang="en-US" sz="1400" b="1" dirty="0" err="1">
                <a:latin typeface="Comic Sans MS" pitchFamily="66" charset="0"/>
              </a:rPr>
              <a:t>Quigg</a:t>
            </a:r>
            <a:r>
              <a:rPr lang="en-US" sz="1400" b="1" dirty="0">
                <a:latin typeface="Comic Sans MS" pitchFamily="66" charset="0"/>
              </a:rPr>
              <a:t>        All Rights Reserved</a:t>
            </a:r>
          </a:p>
        </p:txBody>
      </p:sp>
    </p:spTree>
    <p:extLst>
      <p:ext uri="{BB962C8B-B14F-4D97-AF65-F5344CB8AC3E}">
        <p14:creationId xmlns:p14="http://schemas.microsoft.com/office/powerpoint/2010/main" val="2799159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228600"/>
            <a:ext cx="8382000" cy="838200"/>
          </a:xfrm>
          <a:solidFill>
            <a:srgbClr val="C00000"/>
          </a:solidFill>
          <a:ln w="38100">
            <a:solidFill>
              <a:schemeClr val="tx1"/>
            </a:solidFill>
          </a:ln>
        </p:spPr>
        <p:txBody>
          <a:bodyPr/>
          <a:lstStyle/>
          <a:p>
            <a:pPr marL="342900" indent="-342900" algn="ctr">
              <a:defRPr/>
            </a:pPr>
            <a:r>
              <a:rPr lang="en-US" sz="4000" dirty="0" smtClean="0">
                <a:solidFill>
                  <a:srgbClr val="FFFFFF"/>
                </a:solidFill>
                <a:latin typeface="Comic Sans MS" pitchFamily="66" charset="0"/>
              </a:rPr>
              <a:t>Balancing? Or Something Else?</a:t>
            </a:r>
          </a:p>
        </p:txBody>
      </p:sp>
      <p:sp>
        <p:nvSpPr>
          <p:cNvPr id="846851" name="Rectangle 3"/>
          <p:cNvSpPr>
            <a:spLocks noGrp="1" noChangeArrowheads="1"/>
          </p:cNvSpPr>
          <p:nvPr>
            <p:ph type="body" idx="1"/>
          </p:nvPr>
        </p:nvSpPr>
        <p:spPr>
          <a:xfrm>
            <a:off x="304800" y="1066800"/>
            <a:ext cx="8610600" cy="2971800"/>
          </a:xfrm>
        </p:spPr>
        <p:txBody>
          <a:bodyPr/>
          <a:lstStyle/>
          <a:p>
            <a:pPr marL="0" indent="0">
              <a:buClr>
                <a:schemeClr val="bg1">
                  <a:lumMod val="25000"/>
                </a:schemeClr>
              </a:buClr>
              <a:buNone/>
            </a:pPr>
            <a:endParaRPr lang="en-US" sz="1000" dirty="0" smtClean="0">
              <a:latin typeface="Comic Sans MS" pitchFamily="66" charset="0"/>
            </a:endParaRPr>
          </a:p>
          <a:p>
            <a:pPr marL="0" indent="0">
              <a:buClr>
                <a:schemeClr val="bg1">
                  <a:lumMod val="25000"/>
                </a:schemeClr>
              </a:buClr>
              <a:buNone/>
            </a:pPr>
            <a:r>
              <a:rPr lang="en-US" sz="3000" u="sng" dirty="0">
                <a:latin typeface="Comic Sans MS" pitchFamily="66" charset="0"/>
              </a:rPr>
              <a:t>Note</a:t>
            </a:r>
            <a:r>
              <a:rPr lang="en-US" sz="3000" dirty="0">
                <a:latin typeface="Comic Sans MS" pitchFamily="66" charset="0"/>
              </a:rPr>
              <a:t>:  It’s not </a:t>
            </a:r>
            <a:r>
              <a:rPr lang="en-US" sz="3000" dirty="0" smtClean="0">
                <a:latin typeface="Comic Sans MS" pitchFamily="66" charset="0"/>
              </a:rPr>
              <a:t>just a </a:t>
            </a:r>
            <a:r>
              <a:rPr lang="en-US" sz="3000" dirty="0">
                <a:latin typeface="Comic Sans MS" pitchFamily="66" charset="0"/>
              </a:rPr>
              <a:t>matter of </a:t>
            </a:r>
            <a:r>
              <a:rPr lang="en-US" sz="3000" dirty="0" smtClean="0">
                <a:latin typeface="Comic Sans MS" pitchFamily="66" charset="0"/>
              </a:rPr>
              <a:t>determining how to “balance” </a:t>
            </a:r>
            <a:r>
              <a:rPr lang="en-US" sz="3000" dirty="0">
                <a:latin typeface="Comic Sans MS" pitchFamily="66" charset="0"/>
              </a:rPr>
              <a:t>the two interests because </a:t>
            </a:r>
            <a:r>
              <a:rPr lang="en-US" sz="3000" dirty="0" smtClean="0">
                <a:latin typeface="Comic Sans MS" pitchFamily="66" charset="0"/>
              </a:rPr>
              <a:t>balance </a:t>
            </a:r>
            <a:r>
              <a:rPr lang="en-US" sz="3000" dirty="0">
                <a:latin typeface="Comic Sans MS" pitchFamily="66" charset="0"/>
              </a:rPr>
              <a:t>suggests compromise.  </a:t>
            </a:r>
            <a:r>
              <a:rPr lang="en-US" sz="3000" dirty="0" smtClean="0">
                <a:latin typeface="Comic Sans MS" pitchFamily="66" charset="0"/>
              </a:rPr>
              <a:t>The challenge is much more difficult because to be successful, the modern university must excel </a:t>
            </a:r>
            <a:r>
              <a:rPr lang="en-US" sz="3000" dirty="0">
                <a:latin typeface="Comic Sans MS" pitchFamily="66" charset="0"/>
              </a:rPr>
              <a:t>at both!</a:t>
            </a:r>
          </a:p>
          <a:p>
            <a:pPr marL="914400" indent="0">
              <a:buClr>
                <a:schemeClr val="bg1">
                  <a:lumMod val="25000"/>
                </a:schemeClr>
              </a:buClr>
              <a:buNone/>
              <a:tabLst>
                <a:tab pos="1600200" algn="l"/>
              </a:tabLst>
            </a:pPr>
            <a:endParaRPr lang="en-US" sz="3000" dirty="0">
              <a:latin typeface="Comic Sans MS" pitchFamily="66" charset="0"/>
            </a:endParaRPr>
          </a:p>
        </p:txBody>
      </p:sp>
      <p:sp>
        <p:nvSpPr>
          <p:cNvPr id="2" name="Rounded Rectangle 1"/>
          <p:cNvSpPr/>
          <p:nvPr/>
        </p:nvSpPr>
        <p:spPr bwMode="auto">
          <a:xfrm>
            <a:off x="914400" y="3987800"/>
            <a:ext cx="7391400" cy="2057400"/>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buClr>
                <a:schemeClr val="bg1">
                  <a:lumMod val="25000"/>
                </a:schemeClr>
              </a:buClr>
              <a:tabLst>
                <a:tab pos="0" algn="l"/>
                <a:tab pos="406400" algn="l"/>
                <a:tab pos="1028700" algn="l"/>
              </a:tabLst>
            </a:pPr>
            <a:r>
              <a:rPr lang="en-US" sz="2800" dirty="0">
                <a:solidFill>
                  <a:srgbClr val="FFFFFF"/>
                </a:solidFill>
                <a:latin typeface="Comic Sans MS" pitchFamily="66" charset="0"/>
              </a:rPr>
              <a:t>Many approaches have been tried, but ultimately </a:t>
            </a:r>
            <a:r>
              <a:rPr lang="en-US" sz="2800" dirty="0" smtClean="0">
                <a:solidFill>
                  <a:srgbClr val="FFFFFF"/>
                </a:solidFill>
                <a:latin typeface="Comic Sans MS" pitchFamily="66" charset="0"/>
              </a:rPr>
              <a:t>all approaches must involve the university’s </a:t>
            </a:r>
            <a:r>
              <a:rPr lang="en-US" sz="2800" u="sng" dirty="0" smtClean="0">
                <a:solidFill>
                  <a:srgbClr val="FFFFFF"/>
                </a:solidFill>
                <a:latin typeface="Comic Sans MS" pitchFamily="66" charset="0"/>
              </a:rPr>
              <a:t>organizational </a:t>
            </a:r>
            <a:r>
              <a:rPr lang="en-US" sz="2800" u="sng" dirty="0">
                <a:solidFill>
                  <a:srgbClr val="FFFFFF"/>
                </a:solidFill>
                <a:latin typeface="Comic Sans MS" pitchFamily="66" charset="0"/>
              </a:rPr>
              <a:t>structure</a:t>
            </a:r>
            <a:r>
              <a:rPr lang="en-US" sz="2800" dirty="0">
                <a:solidFill>
                  <a:srgbClr val="FFFFFF"/>
                </a:solidFill>
                <a:latin typeface="Comic Sans MS" pitchFamily="66" charset="0"/>
              </a:rPr>
              <a:t> </a:t>
            </a:r>
            <a:r>
              <a:rPr lang="en-US" sz="2800" dirty="0" smtClean="0">
                <a:solidFill>
                  <a:srgbClr val="FFFFFF"/>
                </a:solidFill>
                <a:latin typeface="Comic Sans MS" pitchFamily="66" charset="0"/>
              </a:rPr>
              <a:t>and its</a:t>
            </a:r>
            <a:r>
              <a:rPr lang="en-US" sz="2800" dirty="0">
                <a:solidFill>
                  <a:srgbClr val="FFFFFF"/>
                </a:solidFill>
                <a:latin typeface="Comic Sans MS" pitchFamily="66" charset="0"/>
              </a:rPr>
              <a:t> </a:t>
            </a:r>
            <a:r>
              <a:rPr lang="en-US" sz="2800" u="sng" dirty="0" smtClean="0">
                <a:solidFill>
                  <a:srgbClr val="FFFFFF"/>
                </a:solidFill>
                <a:latin typeface="Comic Sans MS" pitchFamily="66" charset="0"/>
              </a:rPr>
              <a:t>budget</a:t>
            </a:r>
            <a:r>
              <a:rPr lang="en-US" sz="2800" dirty="0" smtClean="0">
                <a:solidFill>
                  <a:srgbClr val="FFFFFF"/>
                </a:solidFill>
                <a:latin typeface="Comic Sans MS" pitchFamily="66" charset="0"/>
              </a:rPr>
              <a:t>.</a:t>
            </a:r>
            <a:endParaRPr lang="en-US" sz="2800" dirty="0">
              <a:solidFill>
                <a:srgbClr val="FFFFFF"/>
              </a:solidFill>
              <a:latin typeface="Comic Sans MS" pitchFamily="66"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2918730028"/>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228600"/>
            <a:ext cx="8382000" cy="838200"/>
          </a:xfrm>
          <a:solidFill>
            <a:srgbClr val="C00000"/>
          </a:solidFill>
          <a:ln w="38100">
            <a:solidFill>
              <a:schemeClr val="tx1"/>
            </a:solidFill>
          </a:ln>
        </p:spPr>
        <p:txBody>
          <a:bodyPr/>
          <a:lstStyle/>
          <a:p>
            <a:pPr marL="342900" indent="-342900" algn="ctr">
              <a:defRPr/>
            </a:pPr>
            <a:r>
              <a:rPr lang="en-US" dirty="0" smtClean="0">
                <a:solidFill>
                  <a:srgbClr val="FFFFFF"/>
                </a:solidFill>
                <a:latin typeface="Comic Sans MS" pitchFamily="66" charset="0"/>
              </a:rPr>
              <a:t>Organization and Budget</a:t>
            </a:r>
          </a:p>
        </p:txBody>
      </p:sp>
      <p:sp>
        <p:nvSpPr>
          <p:cNvPr id="846851" name="Rectangle 3"/>
          <p:cNvSpPr>
            <a:spLocks noGrp="1" noChangeArrowheads="1"/>
          </p:cNvSpPr>
          <p:nvPr>
            <p:ph type="body" idx="1"/>
          </p:nvPr>
        </p:nvSpPr>
        <p:spPr>
          <a:xfrm>
            <a:off x="-152400" y="1447800"/>
            <a:ext cx="9296400" cy="4572000"/>
          </a:xfrm>
        </p:spPr>
        <p:txBody>
          <a:bodyPr/>
          <a:lstStyle/>
          <a:p>
            <a:pPr lvl="1">
              <a:buClr>
                <a:schemeClr val="tx1"/>
              </a:buClr>
              <a:buFont typeface="Arial" pitchFamily="34" charset="0"/>
              <a:buChar char="•"/>
            </a:pPr>
            <a:r>
              <a:rPr lang="en-US" sz="3000" dirty="0" smtClean="0">
                <a:latin typeface="Comic Sans MS" pitchFamily="66" charset="0"/>
              </a:rPr>
              <a:t>Where does each function reside within the university?  Is it assigned to a high profile office (close to the Chancellor) or “buried” in the bureaucracy?  </a:t>
            </a:r>
          </a:p>
          <a:p>
            <a:pPr lvl="1">
              <a:buClr>
                <a:schemeClr val="tx1"/>
              </a:buClr>
              <a:buFont typeface="Arial" pitchFamily="34" charset="0"/>
              <a:buChar char="•"/>
            </a:pPr>
            <a:r>
              <a:rPr lang="en-US" sz="3000" dirty="0" smtClean="0">
                <a:latin typeface="Comic Sans MS" pitchFamily="66" charset="0"/>
              </a:rPr>
              <a:t>What is the title for the head of each function?  Are the titles comparable? </a:t>
            </a:r>
          </a:p>
          <a:p>
            <a:pPr lvl="1">
              <a:buClr>
                <a:schemeClr val="tx1"/>
              </a:buClr>
              <a:buFont typeface="Arial" pitchFamily="34" charset="0"/>
              <a:buChar char="•"/>
            </a:pPr>
            <a:r>
              <a:rPr lang="en-US" sz="3000" dirty="0" smtClean="0">
                <a:latin typeface="Comic Sans MS" pitchFamily="66" charset="0"/>
              </a:rPr>
              <a:t>How much money is allocated to each function?  </a:t>
            </a:r>
          </a:p>
          <a:p>
            <a:pPr lvl="1">
              <a:buClr>
                <a:schemeClr val="tx1"/>
              </a:buClr>
              <a:buFont typeface="Arial" pitchFamily="34" charset="0"/>
              <a:buChar char="•"/>
            </a:pPr>
            <a:r>
              <a:rPr lang="en-US" sz="3000" u="sng" dirty="0" smtClean="0">
                <a:latin typeface="Comic Sans MS" pitchFamily="66" charset="0"/>
              </a:rPr>
              <a:t>Remember</a:t>
            </a:r>
            <a:r>
              <a:rPr lang="en-US" sz="3000" dirty="0" smtClean="0">
                <a:latin typeface="Comic Sans MS" pitchFamily="66" charset="0"/>
              </a:rPr>
              <a:t> – The best way to determine what any organization truly values is to look at their budget!</a:t>
            </a:r>
          </a:p>
        </p:txBody>
      </p:sp>
    </p:spTree>
    <p:extLst>
      <p:ext uri="{BB962C8B-B14F-4D97-AF65-F5344CB8AC3E}">
        <p14:creationId xmlns:p14="http://schemas.microsoft.com/office/powerpoint/2010/main" val="205047486"/>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228600"/>
            <a:ext cx="8763000" cy="1295400"/>
          </a:xfrm>
          <a:solidFill>
            <a:srgbClr val="C00000"/>
          </a:solidFill>
          <a:ln w="38100">
            <a:solidFill>
              <a:schemeClr val="tx1"/>
            </a:solidFill>
          </a:ln>
        </p:spPr>
        <p:txBody>
          <a:bodyPr/>
          <a:lstStyle/>
          <a:p>
            <a:pPr algn="ctr">
              <a:defRPr/>
            </a:pPr>
            <a:r>
              <a:rPr lang="en-US" sz="4000" dirty="0" smtClean="0">
                <a:solidFill>
                  <a:srgbClr val="FFFFFF"/>
                </a:solidFill>
                <a:latin typeface="Comic Sans MS" pitchFamily="66" charset="0"/>
              </a:rPr>
              <a:t>Three Approaches for Managing this “Dual Role”</a:t>
            </a:r>
          </a:p>
        </p:txBody>
      </p:sp>
      <p:sp>
        <p:nvSpPr>
          <p:cNvPr id="846851" name="Rectangle 3"/>
          <p:cNvSpPr>
            <a:spLocks noGrp="1" noChangeArrowheads="1"/>
          </p:cNvSpPr>
          <p:nvPr>
            <p:ph type="body" idx="1"/>
          </p:nvPr>
        </p:nvSpPr>
        <p:spPr>
          <a:xfrm>
            <a:off x="228600" y="1600200"/>
            <a:ext cx="8915400" cy="4572000"/>
          </a:xfrm>
        </p:spPr>
        <p:txBody>
          <a:bodyPr/>
          <a:lstStyle/>
          <a:p>
            <a:pPr marL="514350" lvl="1" indent="-514350">
              <a:buClrTx/>
              <a:buFont typeface="+mj-lt"/>
              <a:buAutoNum type="arabicPeriod"/>
              <a:defRPr/>
            </a:pPr>
            <a:r>
              <a:rPr lang="en-US" sz="3000" dirty="0" smtClean="0">
                <a:latin typeface="Comic Sans MS" pitchFamily="66" charset="0"/>
              </a:rPr>
              <a:t>Separate the functions and assign them to two different offices: </a:t>
            </a:r>
            <a:r>
              <a:rPr lang="en-US" sz="3000" u="sng" dirty="0" smtClean="0">
                <a:latin typeface="Comic Sans MS" pitchFamily="66" charset="0"/>
              </a:rPr>
              <a:t>compliance</a:t>
            </a:r>
            <a:r>
              <a:rPr lang="en-US" sz="3000" dirty="0" smtClean="0">
                <a:latin typeface="Comic Sans MS" pitchFamily="66" charset="0"/>
              </a:rPr>
              <a:t> in one and faculty </a:t>
            </a:r>
            <a:r>
              <a:rPr lang="en-US" sz="3000" u="sng" dirty="0" smtClean="0">
                <a:latin typeface="Comic Sans MS" pitchFamily="66" charset="0"/>
              </a:rPr>
              <a:t>assistance</a:t>
            </a:r>
            <a:r>
              <a:rPr lang="en-US" sz="3000" dirty="0" smtClean="0">
                <a:latin typeface="Comic Sans MS" pitchFamily="66" charset="0"/>
              </a:rPr>
              <a:t> in another.</a:t>
            </a:r>
          </a:p>
          <a:p>
            <a:pPr marL="342900" lvl="1" indent="-342900">
              <a:buClrTx/>
              <a:buFont typeface="+mj-lt"/>
              <a:buAutoNum type="arabicPeriod"/>
              <a:defRPr/>
            </a:pPr>
            <a:endParaRPr lang="en-US" sz="800" dirty="0" smtClean="0">
              <a:latin typeface="Comic Sans MS" pitchFamily="66" charset="0"/>
            </a:endParaRPr>
          </a:p>
          <a:p>
            <a:pPr marL="514350" indent="-514350">
              <a:buClrTx/>
              <a:buFont typeface="+mj-lt"/>
              <a:buAutoNum type="arabicPeriod" startAt="2"/>
              <a:defRPr/>
            </a:pPr>
            <a:r>
              <a:rPr lang="en-US" sz="3000" dirty="0" smtClean="0">
                <a:latin typeface="Comic Sans MS" pitchFamily="66" charset="0"/>
              </a:rPr>
              <a:t>Place both functions in the same office but assign them to different staff.</a:t>
            </a:r>
          </a:p>
          <a:p>
            <a:pPr>
              <a:buClrTx/>
              <a:buFont typeface="+mj-lt"/>
              <a:buAutoNum type="arabicPeriod" startAt="2"/>
              <a:defRPr/>
            </a:pPr>
            <a:endParaRPr lang="en-US" sz="800" dirty="0" smtClean="0">
              <a:latin typeface="Comic Sans MS" pitchFamily="66" charset="0"/>
            </a:endParaRPr>
          </a:p>
          <a:p>
            <a:pPr marL="514350" indent="-514350">
              <a:buClrTx/>
              <a:buFont typeface="+mj-lt"/>
              <a:buAutoNum type="arabicPeriod" startAt="2"/>
              <a:defRPr/>
            </a:pPr>
            <a:r>
              <a:rPr lang="en-US" sz="3000" dirty="0">
                <a:latin typeface="Comic Sans MS" pitchFamily="66" charset="0"/>
              </a:rPr>
              <a:t>Place both functions in the same office </a:t>
            </a:r>
            <a:r>
              <a:rPr lang="en-US" sz="3000" dirty="0" smtClean="0">
                <a:latin typeface="Comic Sans MS" pitchFamily="66" charset="0"/>
              </a:rPr>
              <a:t>and </a:t>
            </a:r>
            <a:r>
              <a:rPr lang="en-US" sz="3000" dirty="0">
                <a:latin typeface="Comic Sans MS" pitchFamily="66" charset="0"/>
              </a:rPr>
              <a:t>assign them to </a:t>
            </a:r>
            <a:r>
              <a:rPr lang="en-US" sz="3000" dirty="0" smtClean="0">
                <a:latin typeface="Comic Sans MS" pitchFamily="66" charset="0"/>
              </a:rPr>
              <a:t>the same staff.  Encourage a culture where compliance is viewed as just another aspect of faculty “assistance/help.”</a:t>
            </a:r>
          </a:p>
          <a:p>
            <a:pPr marL="514350" indent="-514350">
              <a:buClrTx/>
              <a:buFont typeface="+mj-lt"/>
              <a:buAutoNum type="arabicPeriod" startAt="2"/>
              <a:defRPr/>
            </a:pPr>
            <a:endParaRPr lang="en-US" sz="3000" dirty="0" smtClean="0">
              <a:latin typeface="Comic Sans MS" pitchFamily="66"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228600"/>
            <a:ext cx="8763000" cy="1447800"/>
          </a:xfrm>
          <a:solidFill>
            <a:srgbClr val="C00000"/>
          </a:solidFill>
          <a:ln w="38100">
            <a:solidFill>
              <a:schemeClr val="tx1"/>
            </a:solidFill>
          </a:ln>
        </p:spPr>
        <p:txBody>
          <a:bodyPr/>
          <a:lstStyle/>
          <a:p>
            <a:pPr marL="514350" lvl="1" indent="-514350">
              <a:tabLst>
                <a:tab pos="342900" algn="l"/>
              </a:tabLst>
              <a:defRPr/>
            </a:pPr>
            <a:r>
              <a:rPr lang="en-US" sz="3000" dirty="0" smtClean="0">
                <a:solidFill>
                  <a:srgbClr val="FFFFFF"/>
                </a:solidFill>
                <a:latin typeface="Comic Sans MS" pitchFamily="66" charset="0"/>
              </a:rPr>
              <a:t>1.  Separate </a:t>
            </a:r>
            <a:r>
              <a:rPr lang="en-US" sz="3000" dirty="0">
                <a:solidFill>
                  <a:srgbClr val="FFFFFF"/>
                </a:solidFill>
                <a:latin typeface="Comic Sans MS" pitchFamily="66" charset="0"/>
              </a:rPr>
              <a:t>the functions and assign them </a:t>
            </a:r>
            <a:r>
              <a:rPr lang="en-US" sz="3000" dirty="0" smtClean="0">
                <a:solidFill>
                  <a:srgbClr val="FFFFFF"/>
                </a:solidFill>
                <a:latin typeface="Comic Sans MS" pitchFamily="66" charset="0"/>
              </a:rPr>
              <a:t>to </a:t>
            </a:r>
            <a:r>
              <a:rPr lang="en-US" sz="3000" dirty="0" smtClean="0">
                <a:solidFill>
                  <a:srgbClr val="FFFF00"/>
                </a:solidFill>
                <a:latin typeface="Comic Sans MS" pitchFamily="66" charset="0"/>
              </a:rPr>
              <a:t>two different </a:t>
            </a:r>
            <a:r>
              <a:rPr lang="en-US" sz="3000" dirty="0">
                <a:solidFill>
                  <a:srgbClr val="FFFF00"/>
                </a:solidFill>
                <a:latin typeface="Comic Sans MS" pitchFamily="66" charset="0"/>
              </a:rPr>
              <a:t>offices</a:t>
            </a:r>
            <a:r>
              <a:rPr lang="en-US" sz="3000" dirty="0">
                <a:solidFill>
                  <a:srgbClr val="FFFFFF"/>
                </a:solidFill>
                <a:latin typeface="Comic Sans MS" pitchFamily="66" charset="0"/>
              </a:rPr>
              <a:t>: </a:t>
            </a:r>
            <a:r>
              <a:rPr lang="en-US" sz="3000" u="sng" dirty="0">
                <a:solidFill>
                  <a:srgbClr val="FFFFFF"/>
                </a:solidFill>
                <a:latin typeface="Comic Sans MS" pitchFamily="66" charset="0"/>
              </a:rPr>
              <a:t>compliance</a:t>
            </a:r>
            <a:r>
              <a:rPr lang="en-US" sz="3000" dirty="0">
                <a:solidFill>
                  <a:srgbClr val="FFFFFF"/>
                </a:solidFill>
                <a:latin typeface="Comic Sans MS" pitchFamily="66" charset="0"/>
              </a:rPr>
              <a:t> in one and faculty </a:t>
            </a:r>
            <a:r>
              <a:rPr lang="en-US" sz="3000" u="sng" dirty="0">
                <a:solidFill>
                  <a:srgbClr val="FFFFFF"/>
                </a:solidFill>
                <a:latin typeface="Comic Sans MS" pitchFamily="66" charset="0"/>
              </a:rPr>
              <a:t>assistance</a:t>
            </a:r>
            <a:r>
              <a:rPr lang="en-US" sz="3000" dirty="0">
                <a:solidFill>
                  <a:srgbClr val="FFFFFF"/>
                </a:solidFill>
                <a:latin typeface="Comic Sans MS" pitchFamily="66" charset="0"/>
              </a:rPr>
              <a:t> in another.</a:t>
            </a:r>
          </a:p>
        </p:txBody>
      </p:sp>
      <p:sp>
        <p:nvSpPr>
          <p:cNvPr id="846851" name="Rectangle 3"/>
          <p:cNvSpPr>
            <a:spLocks noGrp="1" noChangeArrowheads="1"/>
          </p:cNvSpPr>
          <p:nvPr>
            <p:ph type="body" idx="1"/>
          </p:nvPr>
        </p:nvSpPr>
        <p:spPr>
          <a:xfrm>
            <a:off x="-228600" y="1676400"/>
            <a:ext cx="9372600" cy="5105400"/>
          </a:xfrm>
        </p:spPr>
        <p:txBody>
          <a:bodyPr/>
          <a:lstStyle/>
          <a:p>
            <a:pPr marL="857250" lvl="2" indent="-457200">
              <a:buFont typeface="Wingdings" pitchFamily="2" charset="2"/>
              <a:buChar char="§"/>
              <a:defRPr/>
            </a:pPr>
            <a:r>
              <a:rPr lang="en-US" sz="2600" dirty="0" smtClean="0">
                <a:latin typeface="Comic Sans MS" pitchFamily="66" charset="0"/>
              </a:rPr>
              <a:t>This is the most common model used by universities.</a:t>
            </a:r>
          </a:p>
          <a:p>
            <a:pPr marL="857250" lvl="2" indent="-457200">
              <a:buFont typeface="Wingdings" pitchFamily="2" charset="2"/>
              <a:buChar char="§"/>
              <a:defRPr/>
            </a:pPr>
            <a:r>
              <a:rPr lang="en-US" sz="2600" dirty="0" smtClean="0">
                <a:latin typeface="Comic Sans MS" pitchFamily="66" charset="0"/>
              </a:rPr>
              <a:t>Primary responsibility for compliance is assigned to the SRO (although it is increasingly common for universities to also have a separate </a:t>
            </a:r>
            <a:r>
              <a:rPr lang="en-US" sz="2600" dirty="0">
                <a:latin typeface="Comic Sans MS" pitchFamily="66" charset="0"/>
              </a:rPr>
              <a:t>O</a:t>
            </a:r>
            <a:r>
              <a:rPr lang="en-US" sz="2600" dirty="0" smtClean="0">
                <a:latin typeface="Comic Sans MS" pitchFamily="66" charset="0"/>
              </a:rPr>
              <a:t>ffice of Institutional Compliance).  More on this later!</a:t>
            </a:r>
          </a:p>
          <a:p>
            <a:pPr marL="857250" lvl="2" indent="-457200">
              <a:buFont typeface="Wingdings" pitchFamily="2" charset="2"/>
              <a:buChar char="§"/>
              <a:defRPr/>
            </a:pPr>
            <a:r>
              <a:rPr lang="en-US" sz="2600" dirty="0" smtClean="0">
                <a:latin typeface="Comic Sans MS" pitchFamily="66" charset="0"/>
              </a:rPr>
              <a:t>Faculty assistance may be assigned to one or more office, e.g., Proposal Development Office, Vice Chancellor for Research and in departments/schools.</a:t>
            </a:r>
          </a:p>
          <a:p>
            <a:pPr marL="857250" lvl="2" indent="-457200">
              <a:buFont typeface="Wingdings" pitchFamily="2" charset="2"/>
              <a:buChar char="§"/>
              <a:defRPr/>
            </a:pPr>
            <a:r>
              <a:rPr lang="en-US" sz="2600" u="sng" dirty="0" smtClean="0">
                <a:latin typeface="Comic Sans MS" pitchFamily="66" charset="0"/>
              </a:rPr>
              <a:t>Advantage</a:t>
            </a:r>
            <a:r>
              <a:rPr lang="en-US" sz="2600" dirty="0" smtClean="0">
                <a:latin typeface="Comic Sans MS" pitchFamily="66" charset="0"/>
              </a:rPr>
              <a:t> – Clarity of roles for offices/staff.</a:t>
            </a:r>
          </a:p>
          <a:p>
            <a:pPr marL="857250" lvl="2" indent="-457200">
              <a:buFont typeface="Wingdings" pitchFamily="2" charset="2"/>
              <a:buChar char="§"/>
              <a:defRPr/>
            </a:pPr>
            <a:r>
              <a:rPr lang="en-US" sz="2600" u="sng" dirty="0" smtClean="0">
                <a:latin typeface="Comic Sans MS" pitchFamily="66" charset="0"/>
              </a:rPr>
              <a:t>Disadvantage</a:t>
            </a:r>
            <a:r>
              <a:rPr lang="en-US" sz="2600" dirty="0" smtClean="0">
                <a:latin typeface="Comic Sans MS" pitchFamily="66" charset="0"/>
              </a:rPr>
              <a:t> – “Good guys - bad guys” competition and </a:t>
            </a:r>
            <a:r>
              <a:rPr lang="en-US" sz="2600" dirty="0">
                <a:latin typeface="Comic Sans MS" pitchFamily="66" charset="0"/>
              </a:rPr>
              <a:t>difficulties </a:t>
            </a:r>
            <a:r>
              <a:rPr lang="en-US" sz="2600" dirty="0" smtClean="0">
                <a:latin typeface="Comic Sans MS" pitchFamily="66" charset="0"/>
              </a:rPr>
              <a:t>coordinating the efforts of both.</a:t>
            </a:r>
          </a:p>
          <a:p>
            <a:pPr marL="342900" lvl="1" indent="-342900">
              <a:buClr>
                <a:schemeClr val="tx1"/>
              </a:buClr>
              <a:buFont typeface="Wingdings" pitchFamily="2" charset="2"/>
              <a:buChar char="ü"/>
              <a:defRPr/>
            </a:pPr>
            <a:endParaRPr lang="en-US" sz="1200" dirty="0" smtClean="0">
              <a:latin typeface="Comic Sans MS" pitchFamily="66" charset="0"/>
            </a:endParaRPr>
          </a:p>
        </p:txBody>
      </p:sp>
    </p:spTree>
    <p:extLst>
      <p:ext uri="{BB962C8B-B14F-4D97-AF65-F5344CB8AC3E}">
        <p14:creationId xmlns:p14="http://schemas.microsoft.com/office/powerpoint/2010/main" val="3749802930"/>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468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228600"/>
            <a:ext cx="8763000" cy="990600"/>
          </a:xfrm>
          <a:solidFill>
            <a:srgbClr val="C00000"/>
          </a:solidFill>
          <a:ln w="38100">
            <a:solidFill>
              <a:schemeClr val="tx1"/>
            </a:solidFill>
          </a:ln>
        </p:spPr>
        <p:txBody>
          <a:bodyPr/>
          <a:lstStyle/>
          <a:p>
            <a:pPr marL="514350" indent="-514350">
              <a:defRPr/>
            </a:pPr>
            <a:r>
              <a:rPr lang="en-US" sz="3000" dirty="0" smtClean="0">
                <a:solidFill>
                  <a:srgbClr val="FFFFFF"/>
                </a:solidFill>
                <a:latin typeface="Comic Sans MS" pitchFamily="66" charset="0"/>
              </a:rPr>
              <a:t>2.  Place </a:t>
            </a:r>
            <a:r>
              <a:rPr lang="en-US" sz="3000" dirty="0">
                <a:solidFill>
                  <a:srgbClr val="FFFFFF"/>
                </a:solidFill>
                <a:latin typeface="Comic Sans MS" pitchFamily="66" charset="0"/>
              </a:rPr>
              <a:t>both </a:t>
            </a:r>
            <a:r>
              <a:rPr lang="en-US" sz="3000" dirty="0" smtClean="0">
                <a:solidFill>
                  <a:srgbClr val="FFFFFF"/>
                </a:solidFill>
                <a:latin typeface="Comic Sans MS" pitchFamily="66" charset="0"/>
              </a:rPr>
              <a:t>functions </a:t>
            </a:r>
            <a:r>
              <a:rPr lang="en-US" sz="3000" dirty="0">
                <a:solidFill>
                  <a:srgbClr val="FFFFFF"/>
                </a:solidFill>
                <a:latin typeface="Comic Sans MS" pitchFamily="66" charset="0"/>
              </a:rPr>
              <a:t>in the </a:t>
            </a:r>
            <a:r>
              <a:rPr lang="en-US" sz="3000" dirty="0">
                <a:solidFill>
                  <a:srgbClr val="FFFF00"/>
                </a:solidFill>
                <a:latin typeface="Comic Sans MS" pitchFamily="66" charset="0"/>
              </a:rPr>
              <a:t>same office </a:t>
            </a:r>
            <a:r>
              <a:rPr lang="en-US" sz="3000" dirty="0" smtClean="0">
                <a:solidFill>
                  <a:srgbClr val="FFFFFF"/>
                </a:solidFill>
                <a:latin typeface="Comic Sans MS" pitchFamily="66" charset="0"/>
              </a:rPr>
              <a:t>but assign </a:t>
            </a:r>
            <a:r>
              <a:rPr lang="en-US" sz="3000" dirty="0">
                <a:solidFill>
                  <a:srgbClr val="FFFFFF"/>
                </a:solidFill>
                <a:latin typeface="Comic Sans MS" pitchFamily="66" charset="0"/>
              </a:rPr>
              <a:t>them to </a:t>
            </a:r>
            <a:r>
              <a:rPr lang="en-US" sz="3000" dirty="0">
                <a:solidFill>
                  <a:srgbClr val="FFFF00"/>
                </a:solidFill>
                <a:latin typeface="Comic Sans MS" pitchFamily="66" charset="0"/>
              </a:rPr>
              <a:t>different staff</a:t>
            </a:r>
            <a:r>
              <a:rPr lang="en-US" sz="3000" dirty="0">
                <a:solidFill>
                  <a:srgbClr val="FFFFFF"/>
                </a:solidFill>
                <a:latin typeface="Comic Sans MS" pitchFamily="66" charset="0"/>
              </a:rPr>
              <a:t>.</a:t>
            </a:r>
          </a:p>
        </p:txBody>
      </p:sp>
      <p:sp>
        <p:nvSpPr>
          <p:cNvPr id="846851" name="Rectangle 3"/>
          <p:cNvSpPr>
            <a:spLocks noGrp="1" noChangeArrowheads="1"/>
          </p:cNvSpPr>
          <p:nvPr>
            <p:ph type="body" idx="1"/>
          </p:nvPr>
        </p:nvSpPr>
        <p:spPr>
          <a:xfrm>
            <a:off x="-228600" y="1219200"/>
            <a:ext cx="9372600" cy="4572000"/>
          </a:xfrm>
        </p:spPr>
        <p:txBody>
          <a:bodyPr/>
          <a:lstStyle/>
          <a:p>
            <a:pPr marL="857250" lvl="2" indent="-457200">
              <a:buFont typeface="Wingdings" pitchFamily="2" charset="2"/>
              <a:buChar char="§"/>
              <a:defRPr/>
            </a:pPr>
            <a:r>
              <a:rPr lang="en-US" sz="2600" dirty="0" smtClean="0">
                <a:latin typeface="Comic Sans MS" pitchFamily="66" charset="0"/>
              </a:rPr>
              <a:t>Since individual staff are not asked to perform both compliance tasks and assistance tasks, this approach maintains clarity of </a:t>
            </a:r>
            <a:r>
              <a:rPr lang="en-US" sz="2600" dirty="0">
                <a:latin typeface="Comic Sans MS" pitchFamily="66" charset="0"/>
              </a:rPr>
              <a:t>roles for </a:t>
            </a:r>
            <a:r>
              <a:rPr lang="en-US" sz="2600" dirty="0" smtClean="0">
                <a:latin typeface="Comic Sans MS" pitchFamily="66" charset="0"/>
              </a:rPr>
              <a:t>staff</a:t>
            </a:r>
            <a:r>
              <a:rPr lang="en-US" sz="2600" dirty="0">
                <a:latin typeface="Comic Sans MS" pitchFamily="66" charset="0"/>
              </a:rPr>
              <a:t>.</a:t>
            </a:r>
          </a:p>
          <a:p>
            <a:pPr marL="857250" lvl="2" indent="-457200">
              <a:buFont typeface="Wingdings" pitchFamily="2" charset="2"/>
              <a:buChar char="§"/>
              <a:defRPr/>
            </a:pPr>
            <a:r>
              <a:rPr lang="en-US" sz="2600" dirty="0">
                <a:latin typeface="Comic Sans MS" pitchFamily="66" charset="0"/>
              </a:rPr>
              <a:t>L</a:t>
            </a:r>
            <a:r>
              <a:rPr lang="en-US" sz="2600" dirty="0" smtClean="0">
                <a:latin typeface="Comic Sans MS" pitchFamily="66" charset="0"/>
              </a:rPr>
              <a:t>ocating both functions in the same office under a the same supervisor</a:t>
            </a:r>
            <a:r>
              <a:rPr lang="en-US" sz="2600" dirty="0">
                <a:latin typeface="Comic Sans MS" pitchFamily="66" charset="0"/>
              </a:rPr>
              <a:t> </a:t>
            </a:r>
            <a:r>
              <a:rPr lang="en-US" sz="2600" dirty="0" smtClean="0">
                <a:latin typeface="Comic Sans MS" pitchFamily="66" charset="0"/>
              </a:rPr>
              <a:t>suggests the university assigns equal importance to each.</a:t>
            </a:r>
          </a:p>
          <a:p>
            <a:pPr marL="857250" lvl="2" indent="-457200">
              <a:buFont typeface="Wingdings" pitchFamily="2" charset="2"/>
              <a:buChar char="§"/>
              <a:defRPr/>
            </a:pPr>
            <a:r>
              <a:rPr lang="en-US" sz="2600" dirty="0" smtClean="0">
                <a:latin typeface="Comic Sans MS" pitchFamily="66" charset="0"/>
              </a:rPr>
              <a:t>One supervisor with duel responsibilities has a better opportunity to “coordinate” the two functions than two separate supervisors.</a:t>
            </a:r>
          </a:p>
          <a:p>
            <a:pPr marL="857250" lvl="2" indent="-457200">
              <a:buFont typeface="Wingdings" pitchFamily="2" charset="2"/>
              <a:buChar char="§"/>
              <a:defRPr/>
            </a:pPr>
            <a:r>
              <a:rPr lang="en-US" sz="2600" u="sng" dirty="0" smtClean="0">
                <a:latin typeface="Comic Sans MS" pitchFamily="66" charset="0"/>
              </a:rPr>
              <a:t>Disadvantage</a:t>
            </a:r>
            <a:r>
              <a:rPr lang="en-US" sz="2600" dirty="0" smtClean="0">
                <a:latin typeface="Comic Sans MS" pitchFamily="66" charset="0"/>
              </a:rPr>
              <a:t> – If strict compliance is perceived as a potential barrier to increasing funding, the supervisor may face difficult choices and potential conflicts! </a:t>
            </a:r>
            <a:endParaRPr lang="en-US" sz="2600" u="sng" dirty="0">
              <a:latin typeface="Comic Sans MS" pitchFamily="66" charset="0"/>
            </a:endParaRPr>
          </a:p>
          <a:p>
            <a:pPr>
              <a:buClr>
                <a:srgbClr val="C00000"/>
              </a:buClr>
              <a:buFont typeface="Wingdings" pitchFamily="2" charset="2"/>
              <a:buChar char="ü"/>
              <a:defRPr/>
            </a:pPr>
            <a:endParaRPr lang="en-US" sz="1200" dirty="0" smtClean="0">
              <a:latin typeface="Comic Sans MS" pitchFamily="66" charset="0"/>
            </a:endParaRPr>
          </a:p>
        </p:txBody>
      </p:sp>
    </p:spTree>
    <p:extLst>
      <p:ext uri="{BB962C8B-B14F-4D97-AF65-F5344CB8AC3E}">
        <p14:creationId xmlns:p14="http://schemas.microsoft.com/office/powerpoint/2010/main" val="3749802930"/>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228600"/>
            <a:ext cx="8763000" cy="1981200"/>
          </a:xfrm>
          <a:solidFill>
            <a:srgbClr val="C00000"/>
          </a:solidFill>
          <a:ln w="38100">
            <a:solidFill>
              <a:schemeClr val="tx1"/>
            </a:solidFill>
          </a:ln>
        </p:spPr>
        <p:txBody>
          <a:bodyPr/>
          <a:lstStyle/>
          <a:p>
            <a:pPr>
              <a:defRPr/>
            </a:pPr>
            <a:r>
              <a:rPr lang="en-US" sz="3000" dirty="0" smtClean="0">
                <a:solidFill>
                  <a:srgbClr val="FFFFFF"/>
                </a:solidFill>
                <a:latin typeface="Comic Sans MS" pitchFamily="66" charset="0"/>
              </a:rPr>
              <a:t/>
            </a:r>
            <a:br>
              <a:rPr lang="en-US" sz="3000" dirty="0" smtClean="0">
                <a:solidFill>
                  <a:srgbClr val="FFFFFF"/>
                </a:solidFill>
                <a:latin typeface="Comic Sans MS" pitchFamily="66" charset="0"/>
              </a:rPr>
            </a:br>
            <a:r>
              <a:rPr lang="en-US" sz="3000" dirty="0" smtClean="0">
                <a:solidFill>
                  <a:srgbClr val="FFFFFF"/>
                </a:solidFill>
                <a:latin typeface="Comic Sans MS" pitchFamily="66" charset="0"/>
              </a:rPr>
              <a:t>3. Place </a:t>
            </a:r>
            <a:r>
              <a:rPr lang="en-US" sz="3000" dirty="0">
                <a:solidFill>
                  <a:srgbClr val="FFFFFF"/>
                </a:solidFill>
                <a:latin typeface="Comic Sans MS" pitchFamily="66" charset="0"/>
              </a:rPr>
              <a:t>both functions in the </a:t>
            </a:r>
            <a:r>
              <a:rPr lang="en-US" sz="3000" dirty="0">
                <a:solidFill>
                  <a:srgbClr val="FFFF00"/>
                </a:solidFill>
                <a:latin typeface="Comic Sans MS" pitchFamily="66" charset="0"/>
              </a:rPr>
              <a:t>same office </a:t>
            </a:r>
            <a:r>
              <a:rPr lang="en-US" sz="3000" dirty="0" smtClean="0">
                <a:solidFill>
                  <a:srgbClr val="FFFFFF"/>
                </a:solidFill>
                <a:latin typeface="Comic Sans MS" pitchFamily="66" charset="0"/>
              </a:rPr>
              <a:t>and</a:t>
            </a:r>
            <a:br>
              <a:rPr lang="en-US" sz="3000" dirty="0" smtClean="0">
                <a:solidFill>
                  <a:srgbClr val="FFFFFF"/>
                </a:solidFill>
                <a:latin typeface="Comic Sans MS" pitchFamily="66" charset="0"/>
              </a:rPr>
            </a:br>
            <a:r>
              <a:rPr lang="en-US" sz="3000" dirty="0">
                <a:solidFill>
                  <a:srgbClr val="FFFFFF"/>
                </a:solidFill>
                <a:latin typeface="Comic Sans MS" pitchFamily="66" charset="0"/>
              </a:rPr>
              <a:t> </a:t>
            </a:r>
            <a:r>
              <a:rPr lang="en-US" sz="3000" dirty="0" smtClean="0">
                <a:solidFill>
                  <a:srgbClr val="FFFFFF"/>
                </a:solidFill>
                <a:latin typeface="Comic Sans MS" pitchFamily="66" charset="0"/>
              </a:rPr>
              <a:t>   assign </a:t>
            </a:r>
            <a:r>
              <a:rPr lang="en-US" sz="3000" dirty="0">
                <a:solidFill>
                  <a:srgbClr val="FFFFFF"/>
                </a:solidFill>
                <a:latin typeface="Comic Sans MS" pitchFamily="66" charset="0"/>
              </a:rPr>
              <a:t>them to the </a:t>
            </a:r>
            <a:r>
              <a:rPr lang="en-US" sz="3000" dirty="0">
                <a:solidFill>
                  <a:srgbClr val="FFFF00"/>
                </a:solidFill>
                <a:latin typeface="Comic Sans MS" pitchFamily="66" charset="0"/>
              </a:rPr>
              <a:t>same </a:t>
            </a:r>
            <a:r>
              <a:rPr lang="en-US" sz="3000" dirty="0" smtClean="0">
                <a:solidFill>
                  <a:srgbClr val="FFFF00"/>
                </a:solidFill>
                <a:latin typeface="Comic Sans MS" pitchFamily="66" charset="0"/>
              </a:rPr>
              <a:t>staff</a:t>
            </a:r>
            <a:r>
              <a:rPr lang="en-US" sz="3000" dirty="0" smtClean="0">
                <a:solidFill>
                  <a:srgbClr val="FFFFFF"/>
                </a:solidFill>
                <a:latin typeface="Comic Sans MS" pitchFamily="66" charset="0"/>
              </a:rPr>
              <a:t>.  Encourage </a:t>
            </a:r>
            <a:r>
              <a:rPr lang="en-US" sz="3000" dirty="0">
                <a:solidFill>
                  <a:srgbClr val="FFFFFF"/>
                </a:solidFill>
                <a:latin typeface="Comic Sans MS" pitchFamily="66" charset="0"/>
              </a:rPr>
              <a:t>a </a:t>
            </a:r>
            <a:r>
              <a:rPr lang="en-US" sz="3000" dirty="0" smtClean="0">
                <a:solidFill>
                  <a:srgbClr val="FFFFFF"/>
                </a:solidFill>
                <a:latin typeface="Comic Sans MS" pitchFamily="66" charset="0"/>
              </a:rPr>
              <a:t/>
            </a:r>
            <a:br>
              <a:rPr lang="en-US" sz="3000" dirty="0" smtClean="0">
                <a:solidFill>
                  <a:srgbClr val="FFFFFF"/>
                </a:solidFill>
                <a:latin typeface="Comic Sans MS" pitchFamily="66" charset="0"/>
              </a:rPr>
            </a:br>
            <a:r>
              <a:rPr lang="en-US" sz="3000" dirty="0">
                <a:solidFill>
                  <a:srgbClr val="FFFFFF"/>
                </a:solidFill>
                <a:latin typeface="Comic Sans MS" pitchFamily="66" charset="0"/>
              </a:rPr>
              <a:t> </a:t>
            </a:r>
            <a:r>
              <a:rPr lang="en-US" sz="3000" dirty="0" smtClean="0">
                <a:solidFill>
                  <a:srgbClr val="FFFFFF"/>
                </a:solidFill>
                <a:latin typeface="Comic Sans MS" pitchFamily="66" charset="0"/>
              </a:rPr>
              <a:t>   culture </a:t>
            </a:r>
            <a:r>
              <a:rPr lang="en-US" sz="3000" dirty="0">
                <a:solidFill>
                  <a:srgbClr val="FFFFFF"/>
                </a:solidFill>
                <a:latin typeface="Comic Sans MS" pitchFamily="66" charset="0"/>
              </a:rPr>
              <a:t>where compliance is viewed as </a:t>
            </a:r>
            <a:r>
              <a:rPr lang="en-US" sz="3000" dirty="0" smtClean="0">
                <a:solidFill>
                  <a:srgbClr val="FFFFFF"/>
                </a:solidFill>
                <a:latin typeface="Comic Sans MS" pitchFamily="66" charset="0"/>
              </a:rPr>
              <a:t>just</a:t>
            </a:r>
            <a:br>
              <a:rPr lang="en-US" sz="3000" dirty="0" smtClean="0">
                <a:solidFill>
                  <a:srgbClr val="FFFFFF"/>
                </a:solidFill>
                <a:latin typeface="Comic Sans MS" pitchFamily="66" charset="0"/>
              </a:rPr>
            </a:br>
            <a:r>
              <a:rPr lang="en-US" sz="3000" dirty="0">
                <a:solidFill>
                  <a:srgbClr val="FFFFFF"/>
                </a:solidFill>
                <a:latin typeface="Comic Sans MS" pitchFamily="66" charset="0"/>
              </a:rPr>
              <a:t> </a:t>
            </a:r>
            <a:r>
              <a:rPr lang="en-US" sz="3000" dirty="0" smtClean="0">
                <a:solidFill>
                  <a:srgbClr val="FFFFFF"/>
                </a:solidFill>
                <a:latin typeface="Comic Sans MS" pitchFamily="66" charset="0"/>
              </a:rPr>
              <a:t>   </a:t>
            </a:r>
            <a:r>
              <a:rPr lang="en-US" sz="3000" dirty="0">
                <a:solidFill>
                  <a:srgbClr val="FFFFFF"/>
                </a:solidFill>
                <a:latin typeface="Comic Sans MS" pitchFamily="66" charset="0"/>
              </a:rPr>
              <a:t>another aspect of faculty “assistance/help</a:t>
            </a:r>
            <a:r>
              <a:rPr lang="en-US" sz="3000" dirty="0" smtClean="0">
                <a:solidFill>
                  <a:srgbClr val="FFFFFF"/>
                </a:solidFill>
                <a:latin typeface="Comic Sans MS" pitchFamily="66" charset="0"/>
              </a:rPr>
              <a:t>.”</a:t>
            </a:r>
            <a:endParaRPr lang="en-US" sz="3000" dirty="0">
              <a:solidFill>
                <a:srgbClr val="FFFFFF"/>
              </a:solidFill>
              <a:latin typeface="Comic Sans MS" pitchFamily="66" charset="0"/>
            </a:endParaRPr>
          </a:p>
        </p:txBody>
      </p:sp>
      <p:sp>
        <p:nvSpPr>
          <p:cNvPr id="846851" name="Rectangle 3"/>
          <p:cNvSpPr>
            <a:spLocks noGrp="1" noChangeArrowheads="1"/>
          </p:cNvSpPr>
          <p:nvPr>
            <p:ph type="body" idx="1"/>
          </p:nvPr>
        </p:nvSpPr>
        <p:spPr>
          <a:xfrm>
            <a:off x="-228600" y="2362200"/>
            <a:ext cx="9372600" cy="3200400"/>
          </a:xfrm>
        </p:spPr>
        <p:txBody>
          <a:bodyPr/>
          <a:lstStyle/>
          <a:p>
            <a:pPr marL="857250" lvl="2" indent="-457200">
              <a:buFont typeface="Wingdings" pitchFamily="2" charset="2"/>
              <a:buChar char="§"/>
              <a:defRPr/>
            </a:pPr>
            <a:r>
              <a:rPr lang="en-US" sz="2600" dirty="0" smtClean="0">
                <a:latin typeface="Comic Sans MS" pitchFamily="66" charset="0"/>
              </a:rPr>
              <a:t>Staff </a:t>
            </a:r>
            <a:r>
              <a:rPr lang="en-US" sz="2600" dirty="0" smtClean="0">
                <a:latin typeface="Comic Sans MS" pitchFamily="66" charset="0"/>
              </a:rPr>
              <a:t>are empowered to make sophisticated judgments requiring them to maintain compliance while </a:t>
            </a:r>
            <a:r>
              <a:rPr lang="en-US" sz="2600" dirty="0">
                <a:latin typeface="Comic Sans MS" pitchFamily="66" charset="0"/>
              </a:rPr>
              <a:t>simultaneously enhancing PI competitiveness through </a:t>
            </a:r>
            <a:r>
              <a:rPr lang="en-US" sz="2600" dirty="0" smtClean="0">
                <a:latin typeface="Comic Sans MS" pitchFamily="66" charset="0"/>
              </a:rPr>
              <a:t>the provision of appropriate training, problem-solving and support. </a:t>
            </a:r>
          </a:p>
          <a:p>
            <a:pPr marL="857250" lvl="2" indent="-457200">
              <a:buFont typeface="Wingdings" pitchFamily="2" charset="2"/>
              <a:buChar char="§"/>
              <a:defRPr/>
            </a:pPr>
            <a:r>
              <a:rPr lang="en-US" sz="2600" dirty="0" smtClean="0">
                <a:latin typeface="Comic Sans MS" pitchFamily="66" charset="0"/>
              </a:rPr>
              <a:t>Work loads (campus units/staff) must be kept as low as possible to allow this level of personalized service to PIs to be offered.</a:t>
            </a:r>
          </a:p>
          <a:p>
            <a:pPr marL="857250" lvl="2" indent="-457200">
              <a:buFont typeface="Wingdings" pitchFamily="2" charset="2"/>
              <a:buChar char="§"/>
              <a:defRPr/>
            </a:pPr>
            <a:r>
              <a:rPr lang="en-US" sz="2600" dirty="0" smtClean="0">
                <a:latin typeface="Comic Sans MS" pitchFamily="66" charset="0"/>
              </a:rPr>
              <a:t>This approach requires highly trained senior staff to   	be successful. </a:t>
            </a:r>
            <a:endParaRPr lang="en-US" sz="2600" dirty="0">
              <a:latin typeface="Comic Sans MS" pitchFamily="66" charset="0"/>
            </a:endParaRPr>
          </a:p>
        </p:txBody>
      </p:sp>
    </p:spTree>
    <p:extLst>
      <p:ext uri="{BB962C8B-B14F-4D97-AF65-F5344CB8AC3E}">
        <p14:creationId xmlns:p14="http://schemas.microsoft.com/office/powerpoint/2010/main" val="3749802930"/>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228600"/>
            <a:ext cx="8534400" cy="1371600"/>
          </a:xfrm>
          <a:solidFill>
            <a:srgbClr val="C00000"/>
          </a:solidFill>
          <a:ln w="38100">
            <a:solidFill>
              <a:schemeClr val="tx1"/>
            </a:solidFill>
          </a:ln>
        </p:spPr>
        <p:txBody>
          <a:bodyPr/>
          <a:lstStyle/>
          <a:p>
            <a:pPr algn="ctr">
              <a:defRPr/>
            </a:pPr>
            <a:r>
              <a:rPr lang="en-US" sz="4000" dirty="0" smtClean="0">
                <a:solidFill>
                  <a:srgbClr val="FFFFFF"/>
                </a:solidFill>
                <a:latin typeface="Comic Sans MS" pitchFamily="66" charset="0"/>
              </a:rPr>
              <a:t>Two Approaches to Organizing  SRO Offices</a:t>
            </a:r>
          </a:p>
        </p:txBody>
      </p:sp>
      <p:sp>
        <p:nvSpPr>
          <p:cNvPr id="846851" name="Rectangle 3"/>
          <p:cNvSpPr>
            <a:spLocks noGrp="1" noChangeArrowheads="1"/>
          </p:cNvSpPr>
          <p:nvPr>
            <p:ph type="body" idx="1"/>
          </p:nvPr>
        </p:nvSpPr>
        <p:spPr>
          <a:xfrm>
            <a:off x="762000" y="2286000"/>
            <a:ext cx="7391400" cy="3048000"/>
          </a:xfrm>
        </p:spPr>
        <p:txBody>
          <a:bodyPr/>
          <a:lstStyle/>
          <a:p>
            <a:pPr marL="400050" lvl="1" indent="0">
              <a:buClr>
                <a:schemeClr val="tx1"/>
              </a:buClr>
              <a:buNone/>
              <a:defRPr/>
            </a:pPr>
            <a:r>
              <a:rPr lang="en-US" sz="3600" dirty="0">
                <a:solidFill>
                  <a:schemeClr val="bg1">
                    <a:lumMod val="25000"/>
                  </a:schemeClr>
                </a:solidFill>
                <a:latin typeface="Comic Sans MS" pitchFamily="66" charset="0"/>
              </a:rPr>
              <a:t>“Organize Around the </a:t>
            </a:r>
            <a:r>
              <a:rPr lang="en-US" sz="3600" u="sng" dirty="0">
                <a:solidFill>
                  <a:schemeClr val="bg1">
                    <a:lumMod val="25000"/>
                  </a:schemeClr>
                </a:solidFill>
                <a:latin typeface="Comic Sans MS" pitchFamily="66" charset="0"/>
              </a:rPr>
              <a:t>Work</a:t>
            </a:r>
            <a:r>
              <a:rPr lang="en-US" sz="3600" dirty="0" smtClean="0">
                <a:solidFill>
                  <a:schemeClr val="bg1">
                    <a:lumMod val="25000"/>
                  </a:schemeClr>
                </a:solidFill>
                <a:latin typeface="Comic Sans MS" pitchFamily="66" charset="0"/>
              </a:rPr>
              <a:t>”</a:t>
            </a:r>
          </a:p>
          <a:p>
            <a:pPr marL="400050" lvl="1" indent="0">
              <a:buClr>
                <a:schemeClr val="tx1"/>
              </a:buClr>
              <a:buNone/>
              <a:defRPr/>
            </a:pPr>
            <a:endParaRPr lang="en-US" sz="3600" dirty="0">
              <a:solidFill>
                <a:schemeClr val="bg1">
                  <a:lumMod val="25000"/>
                </a:schemeClr>
              </a:solidFill>
              <a:latin typeface="Comic Sans MS" pitchFamily="66" charset="0"/>
            </a:endParaRPr>
          </a:p>
          <a:p>
            <a:pPr marL="400050" lvl="1" indent="0">
              <a:buClr>
                <a:schemeClr val="tx1"/>
              </a:buClr>
              <a:buNone/>
              <a:defRPr/>
            </a:pPr>
            <a:r>
              <a:rPr lang="en-US" sz="3600" dirty="0" smtClean="0">
                <a:solidFill>
                  <a:schemeClr val="bg1">
                    <a:lumMod val="25000"/>
                  </a:schemeClr>
                </a:solidFill>
                <a:latin typeface="Comic Sans MS" pitchFamily="66" charset="0"/>
              </a:rPr>
              <a:t>			or</a:t>
            </a:r>
          </a:p>
          <a:p>
            <a:pPr marL="400050" lvl="1" indent="0">
              <a:buClr>
                <a:schemeClr val="tx1"/>
              </a:buClr>
              <a:buNone/>
              <a:defRPr/>
            </a:pPr>
            <a:endParaRPr lang="en-US" sz="3600" dirty="0">
              <a:solidFill>
                <a:schemeClr val="bg1">
                  <a:lumMod val="25000"/>
                </a:schemeClr>
              </a:solidFill>
              <a:latin typeface="Comic Sans MS" pitchFamily="66" charset="0"/>
            </a:endParaRPr>
          </a:p>
          <a:p>
            <a:pPr marL="400050" lvl="1" indent="0">
              <a:buClr>
                <a:schemeClr val="tx1"/>
              </a:buClr>
              <a:buNone/>
              <a:defRPr/>
            </a:pPr>
            <a:r>
              <a:rPr lang="en-US" sz="3600" dirty="0" smtClean="0">
                <a:solidFill>
                  <a:schemeClr val="bg1">
                    <a:lumMod val="25000"/>
                  </a:schemeClr>
                </a:solidFill>
                <a:latin typeface="Comic Sans MS" pitchFamily="66" charset="0"/>
              </a:rPr>
              <a:t>“Organize Around the </a:t>
            </a:r>
            <a:r>
              <a:rPr lang="en-US" sz="3600" u="sng" dirty="0" smtClean="0">
                <a:solidFill>
                  <a:schemeClr val="bg1">
                    <a:lumMod val="25000"/>
                  </a:schemeClr>
                </a:solidFill>
                <a:latin typeface="Comic Sans MS" pitchFamily="66" charset="0"/>
              </a:rPr>
              <a:t>Clients</a:t>
            </a:r>
            <a:r>
              <a:rPr lang="en-US" sz="3600" dirty="0" smtClean="0">
                <a:solidFill>
                  <a:schemeClr val="bg1">
                    <a:lumMod val="25000"/>
                  </a:schemeClr>
                </a:solidFill>
                <a:latin typeface="Comic Sans MS" pitchFamily="66" charset="0"/>
              </a:rPr>
              <a:t>”</a:t>
            </a:r>
            <a:endParaRPr lang="en-US" sz="3600" dirty="0">
              <a:solidFill>
                <a:schemeClr val="bg1">
                  <a:lumMod val="25000"/>
                </a:schemeClr>
              </a:solidFill>
              <a:latin typeface="Comic Sans MS" pitchFamily="66" charset="0"/>
            </a:endParaRPr>
          </a:p>
          <a:p>
            <a:pPr marL="400050" lvl="1" indent="0">
              <a:buClr>
                <a:schemeClr val="tx1"/>
              </a:buClr>
              <a:buNone/>
              <a:defRPr/>
            </a:pPr>
            <a:r>
              <a:rPr lang="en-US" sz="3600" dirty="0" smtClean="0">
                <a:latin typeface="Comic Sans MS" pitchFamily="66" charset="0"/>
              </a:rPr>
              <a:t> </a:t>
            </a:r>
            <a:endParaRPr lang="en-US" sz="3600" dirty="0" smtClean="0">
              <a:solidFill>
                <a:schemeClr val="bg1">
                  <a:lumMod val="50000"/>
                </a:schemeClr>
              </a:solidFill>
              <a:latin typeface="Comic Sans MS" pitchFamily="66" charset="0"/>
            </a:endParaRPr>
          </a:p>
        </p:txBody>
      </p:sp>
    </p:spTree>
    <p:extLst>
      <p:ext uri="{BB962C8B-B14F-4D97-AF65-F5344CB8AC3E}">
        <p14:creationId xmlns:p14="http://schemas.microsoft.com/office/powerpoint/2010/main" val="70114641"/>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685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468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228600"/>
            <a:ext cx="8610600" cy="1295400"/>
          </a:xfrm>
          <a:solidFill>
            <a:srgbClr val="C00000"/>
          </a:solidFill>
          <a:ln w="38100">
            <a:solidFill>
              <a:schemeClr val="tx1"/>
            </a:solidFill>
          </a:ln>
        </p:spPr>
        <p:txBody>
          <a:bodyPr/>
          <a:lstStyle/>
          <a:p>
            <a:pPr algn="ctr">
              <a:defRPr/>
            </a:pPr>
            <a:r>
              <a:rPr lang="en-US" sz="4000" dirty="0" smtClean="0">
                <a:solidFill>
                  <a:srgbClr val="FFFFFF"/>
                </a:solidFill>
                <a:latin typeface="Comic Sans MS" pitchFamily="66" charset="0"/>
              </a:rPr>
              <a:t>Organize SRO Offices         “Around the Work”</a:t>
            </a:r>
          </a:p>
        </p:txBody>
      </p:sp>
      <p:sp>
        <p:nvSpPr>
          <p:cNvPr id="846851" name="Rectangle 3"/>
          <p:cNvSpPr>
            <a:spLocks noGrp="1" noChangeArrowheads="1"/>
          </p:cNvSpPr>
          <p:nvPr>
            <p:ph type="body" idx="1"/>
          </p:nvPr>
        </p:nvSpPr>
        <p:spPr>
          <a:xfrm>
            <a:off x="-228600" y="1752600"/>
            <a:ext cx="9296400" cy="4495800"/>
          </a:xfrm>
        </p:spPr>
        <p:txBody>
          <a:bodyPr/>
          <a:lstStyle/>
          <a:p>
            <a:pPr marL="914400" lvl="1" indent="-514350">
              <a:buClr>
                <a:schemeClr val="tx1"/>
              </a:buClr>
              <a:buFont typeface="Wingdings" pitchFamily="2" charset="2"/>
              <a:buChar char="§"/>
              <a:defRPr/>
            </a:pPr>
            <a:r>
              <a:rPr lang="en-US" u="sng" dirty="0" smtClean="0">
                <a:solidFill>
                  <a:schemeClr val="bg1">
                    <a:lumMod val="25000"/>
                  </a:schemeClr>
                </a:solidFill>
                <a:latin typeface="Comic Sans MS" pitchFamily="66" charset="0"/>
              </a:rPr>
              <a:t>Pre-Award/Post-Award</a:t>
            </a:r>
            <a:r>
              <a:rPr lang="en-US" dirty="0" smtClean="0">
                <a:latin typeface="Comic Sans MS" pitchFamily="66" charset="0"/>
              </a:rPr>
              <a:t> – “Pre” includes proposal preparation/submission and “Post” includes management of awards from NOA through closeout.  This is the most common organizational structure used </a:t>
            </a:r>
            <a:r>
              <a:rPr lang="en-US" dirty="0">
                <a:latin typeface="Comic Sans MS" pitchFamily="66" charset="0"/>
              </a:rPr>
              <a:t>b</a:t>
            </a:r>
            <a:r>
              <a:rPr lang="en-US" dirty="0" smtClean="0">
                <a:latin typeface="Comic Sans MS" pitchFamily="66" charset="0"/>
              </a:rPr>
              <a:t>y SROs.</a:t>
            </a:r>
          </a:p>
          <a:p>
            <a:pPr marL="571500" lvl="1" indent="-171450">
              <a:buClr>
                <a:schemeClr val="tx1"/>
              </a:buClr>
              <a:buFont typeface="Wingdings" pitchFamily="2" charset="2"/>
              <a:buChar char="§"/>
              <a:defRPr/>
            </a:pPr>
            <a:endParaRPr lang="en-US" sz="1200" dirty="0" smtClean="0">
              <a:latin typeface="Comic Sans MS" pitchFamily="66" charset="0"/>
            </a:endParaRPr>
          </a:p>
          <a:p>
            <a:pPr marL="914400" lvl="1" indent="-514350">
              <a:buClr>
                <a:schemeClr val="tx1"/>
              </a:buClr>
              <a:buFont typeface="Wingdings" pitchFamily="2" charset="2"/>
              <a:buChar char="§"/>
              <a:defRPr/>
            </a:pPr>
            <a:r>
              <a:rPr lang="en-US" u="sng" dirty="0" smtClean="0">
                <a:solidFill>
                  <a:schemeClr val="bg1">
                    <a:lumMod val="25000"/>
                  </a:schemeClr>
                </a:solidFill>
                <a:latin typeface="Comic Sans MS" pitchFamily="66" charset="0"/>
              </a:rPr>
              <a:t>Cradle-to-Grave</a:t>
            </a:r>
            <a:r>
              <a:rPr lang="en-US" dirty="0" smtClean="0">
                <a:solidFill>
                  <a:schemeClr val="bg1">
                    <a:lumMod val="50000"/>
                  </a:schemeClr>
                </a:solidFill>
                <a:latin typeface="Comic Sans MS" pitchFamily="66" charset="0"/>
              </a:rPr>
              <a:t> </a:t>
            </a:r>
            <a:r>
              <a:rPr lang="en-US" dirty="0" smtClean="0">
                <a:latin typeface="Comic Sans MS" pitchFamily="66" charset="0"/>
              </a:rPr>
              <a:t>– Staff teams handle all aspects of awards from initial proposal preparation through final closeout.  This structure is “catching on” and is being used more frequently by SROs.</a:t>
            </a:r>
            <a:endParaRPr lang="en-US" dirty="0" smtClean="0">
              <a:solidFill>
                <a:schemeClr val="bg1">
                  <a:lumMod val="50000"/>
                </a:schemeClr>
              </a:solidFill>
              <a:latin typeface="Comic Sans MS" pitchFamily="66"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p:cNvSpPr>
            <a:spLocks noGrp="1" noChangeArrowheads="1"/>
          </p:cNvSpPr>
          <p:nvPr>
            <p:ph type="body" idx="1"/>
          </p:nvPr>
        </p:nvSpPr>
        <p:spPr>
          <a:xfrm>
            <a:off x="-304800" y="1600200"/>
            <a:ext cx="9448800" cy="4495800"/>
          </a:xfrm>
        </p:spPr>
        <p:txBody>
          <a:bodyPr/>
          <a:lstStyle/>
          <a:p>
            <a:pPr marL="514350" indent="-514350" algn="ctr">
              <a:buClrTx/>
              <a:buNone/>
              <a:defRPr/>
            </a:pPr>
            <a:r>
              <a:rPr lang="en-US" sz="3600" dirty="0">
                <a:solidFill>
                  <a:schemeClr val="bg1">
                    <a:lumMod val="25000"/>
                  </a:schemeClr>
                </a:solidFill>
                <a:latin typeface="Comic Sans MS" pitchFamily="66" charset="0"/>
              </a:rPr>
              <a:t>Pre-Award/Post-Award </a:t>
            </a:r>
          </a:p>
          <a:p>
            <a:pPr lvl="1">
              <a:buClr>
                <a:schemeClr val="tx1"/>
              </a:buClr>
              <a:buFont typeface="Wingdings" pitchFamily="2" charset="2"/>
              <a:buChar char="§"/>
              <a:defRPr/>
            </a:pPr>
            <a:r>
              <a:rPr lang="en-US" sz="3000" dirty="0" smtClean="0">
                <a:solidFill>
                  <a:schemeClr val="bg1">
                    <a:lumMod val="25000"/>
                  </a:schemeClr>
                </a:solidFill>
                <a:latin typeface="Comic Sans MS" pitchFamily="66" charset="0"/>
              </a:rPr>
              <a:t> Advantages</a:t>
            </a:r>
            <a:r>
              <a:rPr lang="en-US" sz="3000" dirty="0" smtClean="0">
                <a:latin typeface="Comic Sans MS" pitchFamily="66" charset="0"/>
              </a:rPr>
              <a:t> </a:t>
            </a:r>
          </a:p>
          <a:p>
            <a:pPr lvl="2">
              <a:buClrTx/>
              <a:buFont typeface="Arial" pitchFamily="34" charset="0"/>
              <a:buChar char="•"/>
              <a:defRPr/>
            </a:pPr>
            <a:r>
              <a:rPr lang="en-US" sz="2600" dirty="0" smtClean="0">
                <a:latin typeface="Comic Sans MS" pitchFamily="66" charset="0"/>
              </a:rPr>
              <a:t>Staff specialization - by doing fewer things staff  become </a:t>
            </a:r>
            <a:r>
              <a:rPr lang="en-US" sz="2600" dirty="0" smtClean="0">
                <a:latin typeface="Comic Sans MS" pitchFamily="66" charset="0"/>
              </a:rPr>
              <a:t>experts</a:t>
            </a:r>
            <a:r>
              <a:rPr lang="en-US" sz="2600" dirty="0">
                <a:latin typeface="Comic Sans MS" pitchFamily="66" charset="0"/>
              </a:rPr>
              <a:t> </a:t>
            </a:r>
            <a:r>
              <a:rPr lang="en-US" sz="2600" dirty="0" smtClean="0">
                <a:latin typeface="Comic Sans MS" pitchFamily="66" charset="0"/>
              </a:rPr>
              <a:t>in what they do</a:t>
            </a:r>
            <a:r>
              <a:rPr lang="en-US" sz="2600" dirty="0" smtClean="0">
                <a:latin typeface="Comic Sans MS" pitchFamily="66" charset="0"/>
              </a:rPr>
              <a:t>.  Some believe this leads to greater operational </a:t>
            </a:r>
            <a:r>
              <a:rPr lang="en-US" sz="2600" u="sng" dirty="0" smtClean="0">
                <a:latin typeface="Comic Sans MS" pitchFamily="66" charset="0"/>
              </a:rPr>
              <a:t>efficiency</a:t>
            </a:r>
            <a:r>
              <a:rPr lang="en-US" sz="2600" dirty="0" smtClean="0">
                <a:latin typeface="Comic Sans MS" pitchFamily="66" charset="0"/>
              </a:rPr>
              <a:t>.</a:t>
            </a:r>
            <a:endParaRPr lang="en-US" sz="2600" dirty="0" smtClean="0">
              <a:latin typeface="Comic Sans MS" pitchFamily="66" charset="0"/>
            </a:endParaRPr>
          </a:p>
          <a:p>
            <a:pPr lvl="2">
              <a:buClrTx/>
              <a:buFont typeface="Arial" pitchFamily="34" charset="0"/>
              <a:buChar char="•"/>
              <a:defRPr/>
            </a:pPr>
            <a:r>
              <a:rPr lang="en-US" sz="2600" dirty="0">
                <a:latin typeface="Comic Sans MS" pitchFamily="66" charset="0"/>
              </a:rPr>
              <a:t>T</a:t>
            </a:r>
            <a:r>
              <a:rPr lang="en-US" sz="2600" dirty="0" smtClean="0">
                <a:latin typeface="Comic Sans MS" pitchFamily="66" charset="0"/>
              </a:rPr>
              <a:t>his organizational structure is preferable for SROs populated with many lower classified </a:t>
            </a:r>
            <a:r>
              <a:rPr lang="en-US" sz="2600" dirty="0">
                <a:latin typeface="Comic Sans MS" pitchFamily="66" charset="0"/>
              </a:rPr>
              <a:t>positions.</a:t>
            </a:r>
          </a:p>
          <a:p>
            <a:pPr marL="914400" lvl="2" indent="0">
              <a:buClrTx/>
              <a:buNone/>
              <a:defRPr/>
            </a:pPr>
            <a:endParaRPr lang="en-US" sz="2600" dirty="0" smtClean="0">
              <a:latin typeface="Comic Sans MS" pitchFamily="66" charset="0"/>
            </a:endParaRPr>
          </a:p>
          <a:p>
            <a:pPr marL="400050" lvl="1" indent="0">
              <a:buClr>
                <a:schemeClr val="bg1">
                  <a:lumMod val="25000"/>
                </a:schemeClr>
              </a:buClr>
              <a:buNone/>
              <a:defRPr/>
            </a:pPr>
            <a:endParaRPr lang="en-US" sz="2600" dirty="0" smtClean="0">
              <a:solidFill>
                <a:schemeClr val="bg1">
                  <a:lumMod val="25000"/>
                </a:schemeClr>
              </a:solidFill>
              <a:latin typeface="Comic Sans MS" pitchFamily="66" charset="0"/>
            </a:endParaRPr>
          </a:p>
          <a:p>
            <a:pPr marL="800100" lvl="2" indent="0">
              <a:buClr>
                <a:schemeClr val="bg1">
                  <a:lumMod val="25000"/>
                </a:schemeClr>
              </a:buClr>
              <a:buNone/>
              <a:defRPr/>
            </a:pPr>
            <a:r>
              <a:rPr lang="en-US" sz="2600" dirty="0">
                <a:solidFill>
                  <a:schemeClr val="bg1">
                    <a:lumMod val="25000"/>
                  </a:schemeClr>
                </a:solidFill>
                <a:latin typeface="Comic Sans MS" pitchFamily="66" charset="0"/>
              </a:rPr>
              <a:t>	 </a:t>
            </a:r>
            <a:r>
              <a:rPr lang="en-US" sz="2600" dirty="0" smtClean="0">
                <a:solidFill>
                  <a:schemeClr val="bg1">
                    <a:lumMod val="25000"/>
                  </a:schemeClr>
                </a:solidFill>
                <a:latin typeface="Comic Sans MS" pitchFamily="66" charset="0"/>
              </a:rPr>
              <a:t>   </a:t>
            </a:r>
          </a:p>
          <a:p>
            <a:pPr marL="1257300" lvl="2" indent="-457200">
              <a:buClr>
                <a:schemeClr val="bg1">
                  <a:lumMod val="25000"/>
                </a:schemeClr>
              </a:buClr>
              <a:buFont typeface="Arial" pitchFamily="34" charset="0"/>
              <a:buChar char="•"/>
              <a:defRPr/>
            </a:pPr>
            <a:endParaRPr lang="en-US" sz="2600" dirty="0" smtClean="0">
              <a:solidFill>
                <a:schemeClr val="bg1">
                  <a:lumMod val="50000"/>
                </a:schemeClr>
              </a:solidFill>
              <a:latin typeface="Comic Sans MS" pitchFamily="66" charset="0"/>
            </a:endParaRPr>
          </a:p>
        </p:txBody>
      </p:sp>
      <p:sp>
        <p:nvSpPr>
          <p:cNvPr id="5" name="Rectangle 2"/>
          <p:cNvSpPr>
            <a:spLocks noGrp="1" noChangeArrowheads="1"/>
          </p:cNvSpPr>
          <p:nvPr>
            <p:ph type="title"/>
          </p:nvPr>
        </p:nvSpPr>
        <p:spPr>
          <a:xfrm>
            <a:off x="304800" y="228600"/>
            <a:ext cx="8610600" cy="1295400"/>
          </a:xfrm>
          <a:solidFill>
            <a:srgbClr val="C00000"/>
          </a:solidFill>
          <a:ln w="38100">
            <a:solidFill>
              <a:schemeClr val="tx1"/>
            </a:solidFill>
          </a:ln>
        </p:spPr>
        <p:txBody>
          <a:bodyPr/>
          <a:lstStyle/>
          <a:p>
            <a:pPr algn="ctr">
              <a:defRPr/>
            </a:pPr>
            <a:r>
              <a:rPr lang="en-US" sz="4000" dirty="0" smtClean="0">
                <a:solidFill>
                  <a:srgbClr val="FFFFFF"/>
                </a:solidFill>
                <a:latin typeface="Comic Sans MS" pitchFamily="66" charset="0"/>
              </a:rPr>
              <a:t>Organize SRO Offices         “Around the Work”</a:t>
            </a:r>
          </a:p>
        </p:txBody>
      </p:sp>
    </p:spTree>
    <p:extLst>
      <p:ext uri="{BB962C8B-B14F-4D97-AF65-F5344CB8AC3E}">
        <p14:creationId xmlns:p14="http://schemas.microsoft.com/office/powerpoint/2010/main" val="4102760640"/>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p:cNvSpPr>
            <a:spLocks noGrp="1" noChangeArrowheads="1"/>
          </p:cNvSpPr>
          <p:nvPr>
            <p:ph type="body" idx="1"/>
          </p:nvPr>
        </p:nvSpPr>
        <p:spPr>
          <a:xfrm>
            <a:off x="-304800" y="1600200"/>
            <a:ext cx="9448800" cy="4495800"/>
          </a:xfrm>
        </p:spPr>
        <p:txBody>
          <a:bodyPr/>
          <a:lstStyle/>
          <a:p>
            <a:pPr marL="514350" indent="-514350" algn="ctr">
              <a:buClrTx/>
              <a:buNone/>
              <a:defRPr/>
            </a:pPr>
            <a:r>
              <a:rPr lang="en-US" sz="3600" dirty="0">
                <a:solidFill>
                  <a:schemeClr val="bg1">
                    <a:lumMod val="25000"/>
                  </a:schemeClr>
                </a:solidFill>
                <a:latin typeface="Comic Sans MS" pitchFamily="66" charset="0"/>
              </a:rPr>
              <a:t>Pre-Award/Post-Award </a:t>
            </a:r>
          </a:p>
          <a:p>
            <a:pPr lvl="1">
              <a:buClr>
                <a:schemeClr val="tx1"/>
              </a:buClr>
              <a:buFont typeface="Wingdings" pitchFamily="2" charset="2"/>
              <a:buChar char="§"/>
              <a:defRPr/>
            </a:pPr>
            <a:r>
              <a:rPr lang="en-US" sz="3000" dirty="0" smtClean="0">
                <a:solidFill>
                  <a:schemeClr val="bg1">
                    <a:lumMod val="25000"/>
                  </a:schemeClr>
                </a:solidFill>
                <a:latin typeface="Comic Sans MS" pitchFamily="66" charset="0"/>
              </a:rPr>
              <a:t> Advantages</a:t>
            </a:r>
            <a:r>
              <a:rPr lang="en-US" sz="3000" dirty="0" smtClean="0">
                <a:latin typeface="Comic Sans MS" pitchFamily="66" charset="0"/>
              </a:rPr>
              <a:t> </a:t>
            </a:r>
          </a:p>
          <a:p>
            <a:pPr lvl="2">
              <a:buClrTx/>
              <a:buFont typeface="Arial" pitchFamily="34" charset="0"/>
              <a:buChar char="•"/>
              <a:defRPr/>
            </a:pPr>
            <a:r>
              <a:rPr lang="en-US" sz="2600" dirty="0">
                <a:latin typeface="Comic Sans MS" pitchFamily="66" charset="0"/>
              </a:rPr>
              <a:t>Staff specialization - by doing fewer things staff  become experts in what they do.  Some believe this leads to greater operational </a:t>
            </a:r>
            <a:r>
              <a:rPr lang="en-US" sz="2600" u="sng" dirty="0">
                <a:latin typeface="Comic Sans MS" pitchFamily="66" charset="0"/>
              </a:rPr>
              <a:t>efficiency</a:t>
            </a:r>
            <a:r>
              <a:rPr lang="en-US" sz="2600" dirty="0">
                <a:latin typeface="Comic Sans MS" pitchFamily="66" charset="0"/>
              </a:rPr>
              <a:t>.</a:t>
            </a:r>
          </a:p>
          <a:p>
            <a:pPr lvl="2">
              <a:buClrTx/>
              <a:buFont typeface="Arial" pitchFamily="34" charset="0"/>
              <a:buChar char="•"/>
              <a:defRPr/>
            </a:pPr>
            <a:r>
              <a:rPr lang="en-US" sz="2600" dirty="0" smtClean="0">
                <a:latin typeface="Comic Sans MS" pitchFamily="66" charset="0"/>
              </a:rPr>
              <a:t>This </a:t>
            </a:r>
            <a:r>
              <a:rPr lang="en-US" sz="2600" dirty="0" smtClean="0">
                <a:latin typeface="Comic Sans MS" pitchFamily="66" charset="0"/>
              </a:rPr>
              <a:t>organizational structure is preferable for SROs populated with many lower classified </a:t>
            </a:r>
            <a:r>
              <a:rPr lang="en-US" sz="2600" dirty="0">
                <a:latin typeface="Comic Sans MS" pitchFamily="66" charset="0"/>
              </a:rPr>
              <a:t>positions.</a:t>
            </a:r>
          </a:p>
          <a:p>
            <a:pPr marL="914400" lvl="2" indent="0">
              <a:buClrTx/>
              <a:buNone/>
              <a:defRPr/>
            </a:pPr>
            <a:endParaRPr lang="en-US" sz="2600" dirty="0" smtClean="0">
              <a:latin typeface="Comic Sans MS" pitchFamily="66" charset="0"/>
            </a:endParaRPr>
          </a:p>
          <a:p>
            <a:pPr marL="400050" lvl="1" indent="0">
              <a:buClr>
                <a:schemeClr val="bg1">
                  <a:lumMod val="25000"/>
                </a:schemeClr>
              </a:buClr>
              <a:buNone/>
              <a:defRPr/>
            </a:pPr>
            <a:endParaRPr lang="en-US" sz="2600" dirty="0" smtClean="0">
              <a:solidFill>
                <a:schemeClr val="bg1">
                  <a:lumMod val="25000"/>
                </a:schemeClr>
              </a:solidFill>
              <a:latin typeface="Comic Sans MS" pitchFamily="66" charset="0"/>
            </a:endParaRPr>
          </a:p>
          <a:p>
            <a:pPr marL="800100" lvl="2" indent="0">
              <a:buClr>
                <a:schemeClr val="bg1">
                  <a:lumMod val="25000"/>
                </a:schemeClr>
              </a:buClr>
              <a:buNone/>
              <a:defRPr/>
            </a:pPr>
            <a:r>
              <a:rPr lang="en-US" sz="2600" dirty="0">
                <a:solidFill>
                  <a:schemeClr val="bg1">
                    <a:lumMod val="25000"/>
                  </a:schemeClr>
                </a:solidFill>
                <a:latin typeface="Comic Sans MS" pitchFamily="66" charset="0"/>
              </a:rPr>
              <a:t>	 </a:t>
            </a:r>
            <a:r>
              <a:rPr lang="en-US" sz="2600" dirty="0" smtClean="0">
                <a:solidFill>
                  <a:schemeClr val="bg1">
                    <a:lumMod val="25000"/>
                  </a:schemeClr>
                </a:solidFill>
                <a:latin typeface="Comic Sans MS" pitchFamily="66" charset="0"/>
              </a:rPr>
              <a:t>   </a:t>
            </a:r>
          </a:p>
          <a:p>
            <a:pPr marL="1257300" lvl="2" indent="-457200">
              <a:buClr>
                <a:schemeClr val="bg1">
                  <a:lumMod val="25000"/>
                </a:schemeClr>
              </a:buClr>
              <a:buFont typeface="Arial" pitchFamily="34" charset="0"/>
              <a:buChar char="•"/>
              <a:defRPr/>
            </a:pPr>
            <a:endParaRPr lang="en-US" sz="2600" dirty="0" smtClean="0">
              <a:solidFill>
                <a:schemeClr val="bg1">
                  <a:lumMod val="50000"/>
                </a:schemeClr>
              </a:solidFill>
              <a:latin typeface="Comic Sans MS" pitchFamily="66" charset="0"/>
            </a:endParaRPr>
          </a:p>
        </p:txBody>
      </p:sp>
      <p:sp>
        <p:nvSpPr>
          <p:cNvPr id="5" name="Rectangle 2"/>
          <p:cNvSpPr>
            <a:spLocks noGrp="1" noChangeArrowheads="1"/>
          </p:cNvSpPr>
          <p:nvPr>
            <p:ph type="title"/>
          </p:nvPr>
        </p:nvSpPr>
        <p:spPr>
          <a:xfrm>
            <a:off x="304800" y="228600"/>
            <a:ext cx="8610600" cy="1295400"/>
          </a:xfrm>
          <a:solidFill>
            <a:srgbClr val="C00000"/>
          </a:solidFill>
          <a:ln w="38100">
            <a:solidFill>
              <a:schemeClr val="tx1"/>
            </a:solidFill>
          </a:ln>
        </p:spPr>
        <p:txBody>
          <a:bodyPr/>
          <a:lstStyle/>
          <a:p>
            <a:pPr algn="ctr">
              <a:defRPr/>
            </a:pPr>
            <a:r>
              <a:rPr lang="en-US" sz="4000" dirty="0" smtClean="0">
                <a:solidFill>
                  <a:srgbClr val="FFFFFF"/>
                </a:solidFill>
                <a:latin typeface="Comic Sans MS" pitchFamily="66" charset="0"/>
              </a:rPr>
              <a:t>Organize SRO Offices         “Around the Work”</a:t>
            </a:r>
          </a:p>
        </p:txBody>
      </p:sp>
      <p:sp>
        <p:nvSpPr>
          <p:cNvPr id="4" name="Oval 3"/>
          <p:cNvSpPr/>
          <p:nvPr/>
        </p:nvSpPr>
        <p:spPr bwMode="auto">
          <a:xfrm>
            <a:off x="609600" y="4953000"/>
            <a:ext cx="8001000" cy="1524000"/>
          </a:xfrm>
          <a:prstGeom prst="ellipse">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a:lstStyle/>
          <a:p>
            <a:pPr algn="ctr">
              <a:defRPr/>
            </a:pPr>
            <a:r>
              <a:rPr lang="en-US" sz="4000" kern="0" dirty="0" smtClean="0">
                <a:solidFill>
                  <a:srgbClr val="FFFFFF"/>
                </a:solidFill>
                <a:latin typeface="Comic Sans MS" pitchFamily="66" charset="0"/>
                <a:ea typeface="+mj-ea"/>
                <a:cs typeface="+mj-cs"/>
              </a:rPr>
              <a:t>What does efficiency mean?</a:t>
            </a:r>
            <a:endParaRPr lang="en-US" sz="4000" dirty="0">
              <a:solidFill>
                <a:srgbClr val="FFFFFF"/>
              </a:solidFill>
            </a:endParaRPr>
          </a:p>
        </p:txBody>
      </p:sp>
    </p:spTree>
    <p:extLst>
      <p:ext uri="{BB962C8B-B14F-4D97-AF65-F5344CB8AC3E}">
        <p14:creationId xmlns:p14="http://schemas.microsoft.com/office/powerpoint/2010/main" val="3042708630"/>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47688" y="-76200"/>
            <a:ext cx="7758112" cy="1152525"/>
          </a:xfrm>
        </p:spPr>
        <p:txBody>
          <a:bodyPr/>
          <a:lstStyle/>
          <a:p>
            <a:pPr algn="ctr"/>
            <a:r>
              <a:rPr lang="en-US" sz="4000" dirty="0" smtClean="0">
                <a:solidFill>
                  <a:schemeClr val="tx1"/>
                </a:solidFill>
                <a:latin typeface="Comic Sans MS" pitchFamily="66" charset="0"/>
              </a:rPr>
              <a:t>Remember…</a:t>
            </a:r>
            <a:endParaRPr lang="en-US" sz="3600" dirty="0" smtClean="0">
              <a:solidFill>
                <a:schemeClr val="tx1"/>
              </a:solidFill>
              <a:latin typeface="Comic Sans MS" pitchFamily="66" charset="0"/>
            </a:endParaRPr>
          </a:p>
        </p:txBody>
      </p:sp>
      <p:sp>
        <p:nvSpPr>
          <p:cNvPr id="846851" name="Rectangle 3"/>
          <p:cNvSpPr>
            <a:spLocks noGrp="1" noChangeArrowheads="1"/>
          </p:cNvSpPr>
          <p:nvPr>
            <p:ph type="body" idx="1"/>
          </p:nvPr>
        </p:nvSpPr>
        <p:spPr>
          <a:xfrm>
            <a:off x="152400" y="990600"/>
            <a:ext cx="8991600" cy="4572000"/>
          </a:xfrm>
        </p:spPr>
        <p:txBody>
          <a:bodyPr/>
          <a:lstStyle/>
          <a:p>
            <a:pPr marL="457200" lvl="1" indent="-457200">
              <a:buClrTx/>
              <a:buFont typeface="Wingdings" pitchFamily="2" charset="2"/>
              <a:buChar char="§"/>
            </a:pPr>
            <a:r>
              <a:rPr lang="en-US" sz="3000" dirty="0" smtClean="0">
                <a:latin typeface="Comic Sans MS" pitchFamily="66" charset="0"/>
              </a:rPr>
              <a:t>Awards are made </a:t>
            </a:r>
            <a:r>
              <a:rPr lang="en-US" sz="3000" u="sng" dirty="0" smtClean="0">
                <a:solidFill>
                  <a:srgbClr val="C00000"/>
                </a:solidFill>
                <a:latin typeface="Comic Sans MS" pitchFamily="66" charset="0"/>
              </a:rPr>
              <a:t>to an organization</a:t>
            </a:r>
            <a:r>
              <a:rPr lang="en-US" sz="3000" dirty="0" smtClean="0">
                <a:solidFill>
                  <a:srgbClr val="C00000"/>
                </a:solidFill>
                <a:latin typeface="Comic Sans MS" pitchFamily="66" charset="0"/>
              </a:rPr>
              <a:t> </a:t>
            </a:r>
            <a:r>
              <a:rPr lang="en-US" sz="3000" dirty="0" smtClean="0">
                <a:latin typeface="Comic Sans MS" pitchFamily="66" charset="0"/>
              </a:rPr>
              <a:t>in the </a:t>
            </a:r>
            <a:r>
              <a:rPr lang="en-US" sz="3000" u="sng" dirty="0" smtClean="0">
                <a:latin typeface="Comic Sans MS" pitchFamily="66" charset="0"/>
              </a:rPr>
              <a:t>name</a:t>
            </a:r>
            <a:r>
              <a:rPr lang="en-US" sz="3000" dirty="0" smtClean="0">
                <a:latin typeface="Comic Sans MS" pitchFamily="66" charset="0"/>
              </a:rPr>
              <a:t> of a Principal Investigator.</a:t>
            </a:r>
          </a:p>
          <a:p>
            <a:pPr>
              <a:buClrTx/>
            </a:pPr>
            <a:r>
              <a:rPr lang="en-US" sz="3000" dirty="0">
                <a:latin typeface="Comic Sans MS" pitchFamily="66" charset="0"/>
              </a:rPr>
              <a:t>T</a:t>
            </a:r>
            <a:r>
              <a:rPr lang="en-US" sz="3000" dirty="0" smtClean="0">
                <a:latin typeface="Comic Sans MS" pitchFamily="66" charset="0"/>
              </a:rPr>
              <a:t>he PI has </a:t>
            </a:r>
            <a:r>
              <a:rPr lang="en-US" sz="3000" dirty="0">
                <a:latin typeface="Comic Sans MS" pitchFamily="66" charset="0"/>
              </a:rPr>
              <a:t>primary </a:t>
            </a:r>
            <a:r>
              <a:rPr lang="en-US" sz="3000" dirty="0" smtClean="0">
                <a:latin typeface="Comic Sans MS" pitchFamily="66" charset="0"/>
              </a:rPr>
              <a:t>responsibility for </a:t>
            </a:r>
            <a:r>
              <a:rPr lang="en-US" sz="3000" u="sng" dirty="0" smtClean="0">
                <a:solidFill>
                  <a:srgbClr val="C00000"/>
                </a:solidFill>
                <a:latin typeface="Comic Sans MS" pitchFamily="66" charset="0"/>
              </a:rPr>
              <a:t>project</a:t>
            </a:r>
            <a:r>
              <a:rPr lang="en-US" sz="3000" dirty="0" smtClean="0">
                <a:latin typeface="Comic Sans MS" pitchFamily="66" charset="0"/>
              </a:rPr>
              <a:t> </a:t>
            </a:r>
            <a:r>
              <a:rPr lang="en-US" sz="3000" u="sng" dirty="0" smtClean="0">
                <a:solidFill>
                  <a:srgbClr val="C00000"/>
                </a:solidFill>
                <a:latin typeface="Comic Sans MS" pitchFamily="66" charset="0"/>
              </a:rPr>
              <a:t>performance</a:t>
            </a:r>
            <a:r>
              <a:rPr lang="en-US" sz="3000" dirty="0">
                <a:latin typeface="Comic Sans MS" pitchFamily="66" charset="0"/>
              </a:rPr>
              <a:t> </a:t>
            </a:r>
            <a:r>
              <a:rPr lang="en-US" sz="3000" dirty="0" smtClean="0">
                <a:latin typeface="Comic Sans MS" pitchFamily="66" charset="0"/>
              </a:rPr>
              <a:t>and the university has rather complex</a:t>
            </a:r>
            <a:r>
              <a:rPr lang="en-US" sz="3000" dirty="0" smtClean="0">
                <a:solidFill>
                  <a:srgbClr val="C00000"/>
                </a:solidFill>
                <a:latin typeface="Comic Sans MS" pitchFamily="66" charset="0"/>
              </a:rPr>
              <a:t> </a:t>
            </a:r>
            <a:r>
              <a:rPr lang="en-US" sz="3000" u="sng" dirty="0" smtClean="0">
                <a:solidFill>
                  <a:srgbClr val="C00000"/>
                </a:solidFill>
                <a:latin typeface="Comic Sans MS" pitchFamily="66" charset="0"/>
              </a:rPr>
              <a:t>compliance</a:t>
            </a:r>
            <a:r>
              <a:rPr lang="en-US" sz="3000" dirty="0" smtClean="0">
                <a:solidFill>
                  <a:srgbClr val="C00000"/>
                </a:solidFill>
                <a:latin typeface="Comic Sans MS" pitchFamily="66" charset="0"/>
              </a:rPr>
              <a:t> </a:t>
            </a:r>
            <a:r>
              <a:rPr lang="en-US" sz="3000" dirty="0" smtClean="0">
                <a:latin typeface="Comic Sans MS" pitchFamily="66" charset="0"/>
              </a:rPr>
              <a:t>responsibilities.</a:t>
            </a:r>
          </a:p>
          <a:p>
            <a:pPr lvl="1">
              <a:buClrTx/>
            </a:pPr>
            <a:r>
              <a:rPr lang="en-US" sz="2600" dirty="0" smtClean="0">
                <a:latin typeface="Comic Sans MS" pitchFamily="66" charset="0"/>
              </a:rPr>
              <a:t>As the legal recipient/contractor, the university has the ultimate legal burden for compliance.</a:t>
            </a:r>
          </a:p>
          <a:p>
            <a:pPr lvl="1">
              <a:buClrTx/>
            </a:pPr>
            <a:r>
              <a:rPr lang="en-US" sz="2600" dirty="0">
                <a:latin typeface="Comic Sans MS" pitchFamily="66" charset="0"/>
              </a:rPr>
              <a:t>U</a:t>
            </a:r>
            <a:r>
              <a:rPr lang="en-US" sz="2600" dirty="0" smtClean="0">
                <a:latin typeface="Comic Sans MS" pitchFamily="66" charset="0"/>
              </a:rPr>
              <a:t>nder “Expanded Authority”, universities are granted authority to act on behalf of the Government in certain areas, e.g., NCEs.</a:t>
            </a:r>
          </a:p>
          <a:p>
            <a:pPr lvl="1">
              <a:buClrTx/>
            </a:pPr>
            <a:r>
              <a:rPr lang="en-US" sz="2600" dirty="0">
                <a:latin typeface="Comic Sans MS" pitchFamily="66" charset="0"/>
              </a:rPr>
              <a:t>S</a:t>
            </a:r>
            <a:r>
              <a:rPr lang="en-US" sz="2600" dirty="0" smtClean="0">
                <a:latin typeface="Comic Sans MS" pitchFamily="66" charset="0"/>
              </a:rPr>
              <a:t>ystem must be independent, compliant with federal requirements and subject to audit.</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68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381000"/>
            <a:ext cx="8534400" cy="1676400"/>
          </a:xfrm>
        </p:spPr>
        <p:txBody>
          <a:bodyPr/>
          <a:lstStyle/>
          <a:p>
            <a:pPr>
              <a:defRPr/>
            </a:pPr>
            <a:r>
              <a:rPr lang="en-US" b="1" dirty="0" smtClean="0">
                <a:solidFill>
                  <a:schemeClr val="tx2">
                    <a:lumMod val="50000"/>
                  </a:schemeClr>
                </a:solidFill>
                <a:latin typeface="Comic Sans MS" pitchFamily="66" charset="0"/>
                <a:cs typeface="Arial" charset="0"/>
              </a:rPr>
              <a:t>Efficiency - Effectiveness</a:t>
            </a:r>
            <a:r>
              <a:rPr lang="en-US" dirty="0" smtClean="0">
                <a:solidFill>
                  <a:schemeClr val="tx2">
                    <a:lumMod val="50000"/>
                  </a:schemeClr>
                </a:solidFill>
                <a:latin typeface="Comic Sans MS" pitchFamily="66" charset="0"/>
                <a:cs typeface="Arial" charset="0"/>
              </a:rPr>
              <a:t/>
            </a:r>
            <a:br>
              <a:rPr lang="en-US" dirty="0" smtClean="0">
                <a:solidFill>
                  <a:schemeClr val="tx2">
                    <a:lumMod val="50000"/>
                  </a:schemeClr>
                </a:solidFill>
                <a:latin typeface="Comic Sans MS" pitchFamily="66" charset="0"/>
                <a:cs typeface="Arial" charset="0"/>
              </a:rPr>
            </a:br>
            <a:r>
              <a:rPr lang="en-US" dirty="0" smtClean="0">
                <a:solidFill>
                  <a:schemeClr val="tx1"/>
                </a:solidFill>
                <a:latin typeface="Comic Sans MS" pitchFamily="66" charset="0"/>
                <a:cs typeface="Arial" charset="0"/>
              </a:rPr>
              <a:t>     </a:t>
            </a:r>
            <a:r>
              <a:rPr lang="en-US" sz="4000" dirty="0" smtClean="0">
                <a:solidFill>
                  <a:schemeClr val="bg1">
                    <a:lumMod val="25000"/>
                  </a:schemeClr>
                </a:solidFill>
                <a:latin typeface="Comic Sans MS" pitchFamily="66" charset="0"/>
                <a:cs typeface="Arial" charset="0"/>
              </a:rPr>
              <a:t>It’s A Balancing Act!</a:t>
            </a:r>
          </a:p>
        </p:txBody>
      </p:sp>
      <p:sp>
        <p:nvSpPr>
          <p:cNvPr id="379907" name="Rectangle 3"/>
          <p:cNvSpPr>
            <a:spLocks noGrp="1" noChangeArrowheads="1"/>
          </p:cNvSpPr>
          <p:nvPr>
            <p:ph type="body" idx="1"/>
          </p:nvPr>
        </p:nvSpPr>
        <p:spPr>
          <a:xfrm>
            <a:off x="304800" y="2619375"/>
            <a:ext cx="8839200" cy="1524000"/>
          </a:xfrm>
        </p:spPr>
        <p:txBody>
          <a:bodyPr/>
          <a:lstStyle/>
          <a:p>
            <a:pPr marL="0" indent="0">
              <a:lnSpc>
                <a:spcPct val="90000"/>
              </a:lnSpc>
              <a:buFont typeface="Wingdings" pitchFamily="2" charset="2"/>
              <a:buNone/>
              <a:defRPr/>
            </a:pPr>
            <a:r>
              <a:rPr lang="en-US" sz="2800" b="1" dirty="0" smtClean="0">
                <a:solidFill>
                  <a:schemeClr val="bg1">
                    <a:lumMod val="25000"/>
                  </a:schemeClr>
                </a:solidFill>
                <a:latin typeface="Comic Sans MS" pitchFamily="66" charset="0"/>
                <a:cs typeface="Arial" charset="0"/>
              </a:rPr>
              <a:t>Efficiency</a:t>
            </a:r>
            <a:r>
              <a:rPr lang="en-US" sz="2800" dirty="0" smtClean="0">
                <a:solidFill>
                  <a:srgbClr val="1C9903"/>
                </a:solidFill>
                <a:latin typeface="Comic Sans MS" pitchFamily="66" charset="0"/>
                <a:cs typeface="Arial" charset="0"/>
              </a:rPr>
              <a:t> </a:t>
            </a:r>
            <a:r>
              <a:rPr lang="en-US" sz="2800" dirty="0" smtClean="0">
                <a:latin typeface="Comic Sans MS" pitchFamily="66" charset="0"/>
                <a:cs typeface="Arial" charset="0"/>
              </a:rPr>
              <a:t>– Producing the greatest quantity of work for each unit of resource expended or producing a unit of work for the smallest possible expenditure of resources.  </a:t>
            </a:r>
          </a:p>
        </p:txBody>
      </p:sp>
      <p:sp>
        <p:nvSpPr>
          <p:cNvPr id="379908" name="Text Box 4"/>
          <p:cNvSpPr txBox="1">
            <a:spLocks noChangeArrowheads="1"/>
          </p:cNvSpPr>
          <p:nvPr/>
        </p:nvSpPr>
        <p:spPr bwMode="auto">
          <a:xfrm>
            <a:off x="304800" y="4495800"/>
            <a:ext cx="8686800" cy="1952625"/>
          </a:xfrm>
          <a:prstGeom prst="rect">
            <a:avLst/>
          </a:prstGeom>
          <a:noFill/>
          <a:ln w="9525">
            <a:noFill/>
            <a:miter lim="800000"/>
            <a:headEnd/>
            <a:tailEnd/>
          </a:ln>
        </p:spPr>
        <p:txBody>
          <a:bodyPr>
            <a:spAutoFit/>
          </a:bodyPr>
          <a:lstStyle/>
          <a:p>
            <a:pPr eaLnBrk="1" hangingPunct="1">
              <a:lnSpc>
                <a:spcPct val="90000"/>
              </a:lnSpc>
              <a:spcBef>
                <a:spcPct val="20000"/>
              </a:spcBef>
              <a:defRPr/>
            </a:pPr>
            <a:r>
              <a:rPr lang="en-US" sz="2800" b="1" dirty="0">
                <a:solidFill>
                  <a:schemeClr val="bg1">
                    <a:lumMod val="25000"/>
                  </a:schemeClr>
                </a:solidFill>
                <a:latin typeface="Comic Sans MS" pitchFamily="66" charset="0"/>
                <a:cs typeface="Arial" charset="0"/>
              </a:rPr>
              <a:t>Effectiveness</a:t>
            </a:r>
            <a:r>
              <a:rPr lang="en-US" sz="2800" dirty="0">
                <a:latin typeface="Comic Sans MS" pitchFamily="66" charset="0"/>
                <a:cs typeface="Arial" charset="0"/>
              </a:rPr>
              <a:t> – Successfully accomplishing the goals/objectives of the organization.  </a:t>
            </a:r>
          </a:p>
          <a:p>
            <a:pPr eaLnBrk="1" hangingPunct="1">
              <a:lnSpc>
                <a:spcPct val="90000"/>
              </a:lnSpc>
              <a:spcBef>
                <a:spcPct val="20000"/>
              </a:spcBef>
              <a:defRPr/>
            </a:pPr>
            <a:endParaRPr lang="en-US" sz="2800" dirty="0">
              <a:latin typeface="Arial" charset="0"/>
              <a:cs typeface="Arial" charset="0"/>
            </a:endParaRPr>
          </a:p>
          <a:p>
            <a:pPr algn="ctr" eaLnBrk="1" hangingPunct="1">
              <a:lnSpc>
                <a:spcPct val="90000"/>
              </a:lnSpc>
              <a:spcBef>
                <a:spcPct val="20000"/>
              </a:spcBef>
              <a:defRPr/>
            </a:pPr>
            <a:r>
              <a:rPr lang="en-US" sz="3600" b="1" dirty="0">
                <a:solidFill>
                  <a:schemeClr val="bg1">
                    <a:lumMod val="25000"/>
                  </a:schemeClr>
                </a:solidFill>
                <a:latin typeface="Comic Sans MS" pitchFamily="66" charset="0"/>
                <a:cs typeface="Arial" charset="0"/>
              </a:rPr>
              <a:t>Fulfilling Its Mission!</a:t>
            </a:r>
            <a:endParaRPr lang="en-US" sz="3600" dirty="0">
              <a:solidFill>
                <a:schemeClr val="bg1">
                  <a:lumMod val="25000"/>
                </a:schemeClr>
              </a:solidFill>
              <a:latin typeface="Comic Sans MS" pitchFamily="66" charset="0"/>
              <a:cs typeface="Arial" charset="0"/>
            </a:endParaRPr>
          </a:p>
        </p:txBody>
      </p:sp>
      <p:pic>
        <p:nvPicPr>
          <p:cNvPr id="36869" name="Picture 5" descr="gears3"/>
          <p:cNvPicPr>
            <a:picLocks noChangeAspect="1" noChangeArrowheads="1" noCrop="1"/>
          </p:cNvPicPr>
          <p:nvPr/>
        </p:nvPicPr>
        <p:blipFill>
          <a:blip r:embed="rId3" cstate="print"/>
          <a:srcRect/>
          <a:stretch>
            <a:fillRect/>
          </a:stretch>
        </p:blipFill>
        <p:spPr bwMode="auto">
          <a:xfrm>
            <a:off x="6934200" y="1476375"/>
            <a:ext cx="1295400" cy="1009650"/>
          </a:xfrm>
          <a:prstGeom prst="rect">
            <a:avLst/>
          </a:prstGeom>
          <a:noFill/>
          <a:ln w="9525">
            <a:noFill/>
            <a:miter lim="800000"/>
            <a:headEnd/>
            <a:tailEnd/>
          </a:ln>
        </p:spPr>
      </p:pic>
    </p:spTree>
    <p:extLst>
      <p:ext uri="{BB962C8B-B14F-4D97-AF65-F5344CB8AC3E}">
        <p14:creationId xmlns:p14="http://schemas.microsoft.com/office/powerpoint/2010/main" val="2300121069"/>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99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99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07" grpId="0" autoUpdateAnimBg="0"/>
      <p:bldP spid="37990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p:cNvSpPr>
            <a:spLocks noGrp="1" noChangeArrowheads="1"/>
          </p:cNvSpPr>
          <p:nvPr>
            <p:ph type="body" idx="1"/>
          </p:nvPr>
        </p:nvSpPr>
        <p:spPr>
          <a:xfrm>
            <a:off x="-304800" y="1828800"/>
            <a:ext cx="9448800" cy="4495800"/>
          </a:xfrm>
        </p:spPr>
        <p:txBody>
          <a:bodyPr/>
          <a:lstStyle/>
          <a:p>
            <a:pPr lvl="1">
              <a:buClrTx/>
              <a:buFont typeface="Wingdings" pitchFamily="2" charset="2"/>
              <a:buChar char="§"/>
              <a:defRPr/>
            </a:pPr>
            <a:r>
              <a:rPr lang="en-US" sz="3000" dirty="0" smtClean="0">
                <a:solidFill>
                  <a:schemeClr val="bg1">
                    <a:lumMod val="25000"/>
                  </a:schemeClr>
                </a:solidFill>
                <a:latin typeface="Comic Sans MS" pitchFamily="66" charset="0"/>
              </a:rPr>
              <a:t>  Pre-Award/Post-Award Advantages</a:t>
            </a:r>
            <a:r>
              <a:rPr lang="en-US" sz="3000" dirty="0" smtClean="0">
                <a:latin typeface="Comic Sans MS" pitchFamily="66" charset="0"/>
              </a:rPr>
              <a:t> </a:t>
            </a:r>
          </a:p>
          <a:p>
            <a:pPr lvl="2">
              <a:buClrTx/>
              <a:buFont typeface="Arial" pitchFamily="34" charset="0"/>
              <a:buChar char="•"/>
              <a:defRPr/>
            </a:pPr>
            <a:r>
              <a:rPr lang="en-US" sz="2600" dirty="0" smtClean="0">
                <a:latin typeface="Comic Sans MS" pitchFamily="66" charset="0"/>
              </a:rPr>
              <a:t>Staff specialization - by doing fewer things staff  become experts, thus increasing efficiency.</a:t>
            </a:r>
          </a:p>
          <a:p>
            <a:pPr lvl="2">
              <a:buClrTx/>
              <a:buFont typeface="Arial" pitchFamily="34" charset="0"/>
              <a:buChar char="•"/>
              <a:defRPr/>
            </a:pPr>
            <a:r>
              <a:rPr lang="en-US" sz="2600" dirty="0">
                <a:latin typeface="Comic Sans MS" pitchFamily="66" charset="0"/>
              </a:rPr>
              <a:t>This organizational structure is preferable for SROs populated with many lower classified positions.</a:t>
            </a:r>
          </a:p>
          <a:p>
            <a:pPr marL="914400" lvl="2" indent="0">
              <a:buClrTx/>
              <a:buNone/>
              <a:defRPr/>
            </a:pPr>
            <a:r>
              <a:rPr lang="en-US" sz="1200" dirty="0">
                <a:latin typeface="Comic Sans MS" pitchFamily="66" charset="0"/>
              </a:rPr>
              <a:t>	</a:t>
            </a:r>
            <a:endParaRPr lang="en-US" sz="1200" dirty="0" smtClean="0">
              <a:latin typeface="Comic Sans MS" pitchFamily="66" charset="0"/>
            </a:endParaRPr>
          </a:p>
          <a:p>
            <a:pPr lvl="1">
              <a:buClr>
                <a:schemeClr val="tx1"/>
              </a:buClr>
              <a:buFont typeface="Wingdings" pitchFamily="2" charset="2"/>
              <a:buChar char="§"/>
              <a:defRPr/>
            </a:pPr>
            <a:r>
              <a:rPr lang="en-US" sz="3000" dirty="0" smtClean="0">
                <a:solidFill>
                  <a:schemeClr val="bg1">
                    <a:lumMod val="25000"/>
                  </a:schemeClr>
                </a:solidFill>
                <a:latin typeface="Comic Sans MS" pitchFamily="66" charset="0"/>
              </a:rPr>
              <a:t> </a:t>
            </a:r>
            <a:r>
              <a:rPr lang="en-US" sz="3000" dirty="0">
                <a:solidFill>
                  <a:schemeClr val="bg1">
                    <a:lumMod val="25000"/>
                  </a:schemeClr>
                </a:solidFill>
                <a:latin typeface="Comic Sans MS" pitchFamily="66" charset="0"/>
              </a:rPr>
              <a:t>Pre-Award/Post-Award Disadvantages</a:t>
            </a:r>
            <a:r>
              <a:rPr lang="en-US" sz="3000" dirty="0" smtClean="0">
                <a:latin typeface="Comic Sans MS" pitchFamily="66" charset="0"/>
              </a:rPr>
              <a:t> </a:t>
            </a:r>
            <a:endParaRPr lang="en-US" sz="3000" dirty="0">
              <a:latin typeface="Comic Sans MS" pitchFamily="66" charset="0"/>
            </a:endParaRPr>
          </a:p>
          <a:p>
            <a:pPr lvl="2">
              <a:buClrTx/>
              <a:buFont typeface="Arial" pitchFamily="34" charset="0"/>
              <a:buChar char="•"/>
              <a:defRPr/>
            </a:pPr>
            <a:r>
              <a:rPr lang="en-US" sz="2600" dirty="0" smtClean="0">
                <a:latin typeface="Comic Sans MS" pitchFamily="66" charset="0"/>
              </a:rPr>
              <a:t>Transactions are processed along an “assembly line” with multiple “hand-offs” which potentially create: </a:t>
            </a:r>
          </a:p>
          <a:p>
            <a:pPr lvl="3">
              <a:buClrTx/>
              <a:buFont typeface="Arial" pitchFamily="34" charset="0"/>
              <a:buChar char="•"/>
              <a:defRPr/>
            </a:pPr>
            <a:r>
              <a:rPr lang="en-US" sz="2200" dirty="0" smtClean="0">
                <a:latin typeface="Comic Sans MS" pitchFamily="66" charset="0"/>
              </a:rPr>
              <a:t>Confusion and/or error at each handoff and a</a:t>
            </a:r>
          </a:p>
          <a:p>
            <a:pPr lvl="3">
              <a:buClrTx/>
              <a:buFont typeface="Arial" pitchFamily="34" charset="0"/>
              <a:buChar char="•"/>
              <a:defRPr/>
            </a:pPr>
            <a:r>
              <a:rPr lang="en-US" sz="2200" dirty="0" smtClean="0">
                <a:latin typeface="Comic Sans MS" pitchFamily="66" charset="0"/>
              </a:rPr>
              <a:t>Lack of “ownership for the whole!”</a:t>
            </a:r>
          </a:p>
          <a:p>
            <a:pPr lvl="3">
              <a:buClrTx/>
              <a:buFont typeface="Arial" pitchFamily="34" charset="0"/>
              <a:buChar char="•"/>
              <a:defRPr/>
            </a:pPr>
            <a:endParaRPr lang="en-US" sz="2600" dirty="0" smtClean="0">
              <a:solidFill>
                <a:schemeClr val="bg1">
                  <a:lumMod val="25000"/>
                </a:schemeClr>
              </a:solidFill>
              <a:latin typeface="Comic Sans MS" pitchFamily="66" charset="0"/>
            </a:endParaRPr>
          </a:p>
          <a:p>
            <a:pPr marL="800100" lvl="2" indent="0">
              <a:buClr>
                <a:schemeClr val="bg1">
                  <a:lumMod val="25000"/>
                </a:schemeClr>
              </a:buClr>
              <a:buNone/>
              <a:defRPr/>
            </a:pPr>
            <a:r>
              <a:rPr lang="en-US" sz="2600" dirty="0">
                <a:solidFill>
                  <a:schemeClr val="bg1">
                    <a:lumMod val="25000"/>
                  </a:schemeClr>
                </a:solidFill>
                <a:latin typeface="Comic Sans MS" pitchFamily="66" charset="0"/>
              </a:rPr>
              <a:t>	 </a:t>
            </a:r>
            <a:r>
              <a:rPr lang="en-US" sz="2600" dirty="0" smtClean="0">
                <a:solidFill>
                  <a:schemeClr val="bg1">
                    <a:lumMod val="25000"/>
                  </a:schemeClr>
                </a:solidFill>
                <a:latin typeface="Comic Sans MS" pitchFamily="66" charset="0"/>
              </a:rPr>
              <a:t>   </a:t>
            </a:r>
          </a:p>
          <a:p>
            <a:pPr marL="1257300" lvl="2" indent="-457200">
              <a:buClr>
                <a:schemeClr val="bg1">
                  <a:lumMod val="25000"/>
                </a:schemeClr>
              </a:buClr>
              <a:buFont typeface="Arial" pitchFamily="34" charset="0"/>
              <a:buChar char="•"/>
              <a:defRPr/>
            </a:pPr>
            <a:endParaRPr lang="en-US" sz="2600" dirty="0" smtClean="0">
              <a:solidFill>
                <a:schemeClr val="bg1">
                  <a:lumMod val="50000"/>
                </a:schemeClr>
              </a:solidFill>
              <a:latin typeface="Comic Sans MS" pitchFamily="66" charset="0"/>
            </a:endParaRPr>
          </a:p>
        </p:txBody>
      </p:sp>
      <p:sp>
        <p:nvSpPr>
          <p:cNvPr id="7" name="Rectangle 2"/>
          <p:cNvSpPr>
            <a:spLocks noGrp="1" noChangeArrowheads="1"/>
          </p:cNvSpPr>
          <p:nvPr>
            <p:ph type="title"/>
          </p:nvPr>
        </p:nvSpPr>
        <p:spPr>
          <a:xfrm>
            <a:off x="304800" y="228600"/>
            <a:ext cx="8610600" cy="1295400"/>
          </a:xfrm>
          <a:solidFill>
            <a:srgbClr val="C00000"/>
          </a:solidFill>
          <a:ln w="38100">
            <a:solidFill>
              <a:schemeClr val="tx1"/>
            </a:solidFill>
          </a:ln>
        </p:spPr>
        <p:txBody>
          <a:bodyPr/>
          <a:lstStyle/>
          <a:p>
            <a:pPr algn="ctr">
              <a:defRPr/>
            </a:pPr>
            <a:r>
              <a:rPr lang="en-US" sz="4000" dirty="0" smtClean="0">
                <a:solidFill>
                  <a:srgbClr val="FFFFFF"/>
                </a:solidFill>
                <a:latin typeface="Comic Sans MS" pitchFamily="66" charset="0"/>
              </a:rPr>
              <a:t>Organize SRO Offices         “Around the Work”</a:t>
            </a:r>
          </a:p>
        </p:txBody>
      </p:sp>
    </p:spTree>
    <p:extLst>
      <p:ext uri="{BB962C8B-B14F-4D97-AF65-F5344CB8AC3E}">
        <p14:creationId xmlns:p14="http://schemas.microsoft.com/office/powerpoint/2010/main" val="1317786174"/>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p:cNvSpPr>
            <a:spLocks noGrp="1" noChangeArrowheads="1"/>
          </p:cNvSpPr>
          <p:nvPr>
            <p:ph type="body" idx="1"/>
          </p:nvPr>
        </p:nvSpPr>
        <p:spPr>
          <a:xfrm>
            <a:off x="-457200" y="1066800"/>
            <a:ext cx="9906000" cy="5334000"/>
          </a:xfrm>
        </p:spPr>
        <p:txBody>
          <a:bodyPr/>
          <a:lstStyle/>
          <a:p>
            <a:pPr marL="514350" indent="-514350" algn="ctr">
              <a:buClrTx/>
              <a:buNone/>
              <a:defRPr/>
            </a:pPr>
            <a:endParaRPr lang="en-US" sz="3600" dirty="0" smtClean="0">
              <a:solidFill>
                <a:schemeClr val="bg1">
                  <a:lumMod val="25000"/>
                </a:schemeClr>
              </a:solidFill>
              <a:latin typeface="Comic Sans MS" pitchFamily="66" charset="0"/>
            </a:endParaRPr>
          </a:p>
          <a:p>
            <a:pPr lvl="1">
              <a:buClr>
                <a:schemeClr val="tx1"/>
              </a:buClr>
              <a:buFont typeface="Wingdings" pitchFamily="2" charset="2"/>
              <a:buChar char="§"/>
              <a:defRPr/>
            </a:pPr>
            <a:r>
              <a:rPr lang="en-US" sz="3000" dirty="0" smtClean="0">
                <a:solidFill>
                  <a:schemeClr val="bg1">
                    <a:lumMod val="25000"/>
                  </a:schemeClr>
                </a:solidFill>
                <a:latin typeface="Comic Sans MS" pitchFamily="66" charset="0"/>
              </a:rPr>
              <a:t> Cradle-to-Grave Advantages</a:t>
            </a:r>
            <a:r>
              <a:rPr lang="en-US" sz="3000" dirty="0" smtClean="0">
                <a:latin typeface="Comic Sans MS" pitchFamily="66" charset="0"/>
              </a:rPr>
              <a:t> </a:t>
            </a:r>
          </a:p>
          <a:p>
            <a:pPr lvl="2">
              <a:buClrTx/>
              <a:buFont typeface="Arial" pitchFamily="34" charset="0"/>
              <a:buChar char="•"/>
              <a:defRPr/>
            </a:pPr>
            <a:r>
              <a:rPr lang="en-US" sz="2600" dirty="0" smtClean="0">
                <a:latin typeface="Comic Sans MS" pitchFamily="66" charset="0"/>
              </a:rPr>
              <a:t>SRO </a:t>
            </a:r>
            <a:r>
              <a:rPr lang="en-US" sz="2600" dirty="0">
                <a:latin typeface="Comic Sans MS" pitchFamily="66" charset="0"/>
              </a:rPr>
              <a:t>staff </a:t>
            </a:r>
            <a:r>
              <a:rPr lang="en-US" sz="2600" dirty="0" smtClean="0">
                <a:latin typeface="Comic Sans MS" pitchFamily="66" charset="0"/>
              </a:rPr>
              <a:t>are responsible for “the whole” (full integration of all aspects of award management). </a:t>
            </a:r>
          </a:p>
          <a:p>
            <a:pPr lvl="2">
              <a:buClrTx/>
              <a:buFont typeface="Arial" pitchFamily="34" charset="0"/>
              <a:buChar char="•"/>
              <a:defRPr/>
            </a:pPr>
            <a:r>
              <a:rPr lang="en-US" sz="2600" dirty="0" smtClean="0">
                <a:latin typeface="Comic Sans MS" pitchFamily="66" charset="0"/>
              </a:rPr>
              <a:t>Fewer </a:t>
            </a:r>
            <a:r>
              <a:rPr lang="en-US" sz="2600" dirty="0">
                <a:latin typeface="Comic Sans MS" pitchFamily="66" charset="0"/>
              </a:rPr>
              <a:t>hand-offs minimize the chance for error.</a:t>
            </a:r>
          </a:p>
          <a:p>
            <a:pPr lvl="2">
              <a:buClrTx/>
              <a:buFont typeface="Arial" pitchFamily="34" charset="0"/>
              <a:buChar char="•"/>
              <a:defRPr/>
            </a:pPr>
            <a:r>
              <a:rPr lang="en-US" sz="2600" dirty="0" smtClean="0">
                <a:latin typeface="Comic Sans MS" pitchFamily="66" charset="0"/>
              </a:rPr>
              <a:t>Potential for </a:t>
            </a:r>
            <a:r>
              <a:rPr lang="en-US" sz="2600" dirty="0" smtClean="0">
                <a:latin typeface="Comic Sans MS" pitchFamily="66" charset="0"/>
              </a:rPr>
              <a:t>developing </a:t>
            </a:r>
            <a:r>
              <a:rPr lang="en-US" sz="2600" dirty="0" smtClean="0">
                <a:latin typeface="Comic Sans MS" pitchFamily="66" charset="0"/>
              </a:rPr>
              <a:t>close working relationships between SRO staff and PIs/Depts</a:t>
            </a:r>
            <a:r>
              <a:rPr lang="en-US" sz="2600" dirty="0">
                <a:latin typeface="Comic Sans MS" pitchFamily="66" charset="0"/>
              </a:rPr>
              <a:t>.</a:t>
            </a:r>
          </a:p>
          <a:p>
            <a:pPr lvl="2">
              <a:buClrTx/>
              <a:buFont typeface="Arial" pitchFamily="34" charset="0"/>
              <a:buChar char="•"/>
              <a:defRPr/>
            </a:pPr>
            <a:r>
              <a:rPr lang="en-US" sz="2600" dirty="0" smtClean="0">
                <a:latin typeface="Comic Sans MS" pitchFamily="66" charset="0"/>
              </a:rPr>
              <a:t>As </a:t>
            </a:r>
            <a:r>
              <a:rPr lang="en-US" sz="2600" dirty="0">
                <a:latin typeface="Comic Sans MS" pitchFamily="66" charset="0"/>
              </a:rPr>
              <a:t>SRO staff are </a:t>
            </a:r>
            <a:r>
              <a:rPr lang="en-US" sz="2600" dirty="0" smtClean="0">
                <a:latin typeface="Comic Sans MS" pitchFamily="66" charset="0"/>
              </a:rPr>
              <a:t>accepted </a:t>
            </a:r>
            <a:r>
              <a:rPr lang="en-US" sz="2600" dirty="0">
                <a:latin typeface="Comic Sans MS" pitchFamily="66" charset="0"/>
              </a:rPr>
              <a:t>as </a:t>
            </a:r>
            <a:r>
              <a:rPr lang="en-US" sz="2600" dirty="0" smtClean="0">
                <a:latin typeface="Comic Sans MS" pitchFamily="66" charset="0"/>
              </a:rPr>
              <a:t>an </a:t>
            </a:r>
            <a:r>
              <a:rPr lang="en-US" sz="2600" dirty="0">
                <a:latin typeface="Comic Sans MS" pitchFamily="66" charset="0"/>
              </a:rPr>
              <a:t>integral “part of </a:t>
            </a:r>
            <a:r>
              <a:rPr lang="en-US" sz="2600" dirty="0" smtClean="0">
                <a:latin typeface="Comic Sans MS" pitchFamily="66" charset="0"/>
              </a:rPr>
              <a:t>   the </a:t>
            </a:r>
            <a:r>
              <a:rPr lang="en-US" sz="2600" dirty="0">
                <a:latin typeface="Comic Sans MS" pitchFamily="66" charset="0"/>
              </a:rPr>
              <a:t>team”, </a:t>
            </a:r>
            <a:r>
              <a:rPr lang="en-US" sz="2600" dirty="0" smtClean="0">
                <a:latin typeface="Comic Sans MS" pitchFamily="66" charset="0"/>
              </a:rPr>
              <a:t>their </a:t>
            </a:r>
            <a:r>
              <a:rPr lang="en-US" sz="2600" dirty="0">
                <a:latin typeface="Comic Sans MS" pitchFamily="66" charset="0"/>
              </a:rPr>
              <a:t>morale goes up. </a:t>
            </a:r>
            <a:endParaRPr lang="en-US" sz="2600" dirty="0" smtClean="0">
              <a:latin typeface="Comic Sans MS" pitchFamily="66" charset="0"/>
            </a:endParaRPr>
          </a:p>
          <a:p>
            <a:pPr lvl="1">
              <a:buClr>
                <a:schemeClr val="tx1"/>
              </a:buClr>
              <a:buFont typeface="Wingdings" pitchFamily="2" charset="2"/>
              <a:buChar char="§"/>
              <a:defRPr/>
            </a:pPr>
            <a:r>
              <a:rPr lang="en-US" sz="3000" dirty="0">
                <a:solidFill>
                  <a:schemeClr val="bg1">
                    <a:lumMod val="25000"/>
                  </a:schemeClr>
                </a:solidFill>
                <a:latin typeface="Comic Sans MS" pitchFamily="66" charset="0"/>
              </a:rPr>
              <a:t> Cradle-to-Grave </a:t>
            </a:r>
            <a:r>
              <a:rPr lang="en-US" sz="3000" dirty="0" smtClean="0">
                <a:solidFill>
                  <a:schemeClr val="bg1">
                    <a:lumMod val="25000"/>
                  </a:schemeClr>
                </a:solidFill>
                <a:latin typeface="Comic Sans MS" pitchFamily="66" charset="0"/>
              </a:rPr>
              <a:t>Disadvantages</a:t>
            </a:r>
            <a:r>
              <a:rPr lang="en-US" sz="3000" dirty="0" smtClean="0">
                <a:latin typeface="Comic Sans MS" pitchFamily="66" charset="0"/>
              </a:rPr>
              <a:t> </a:t>
            </a:r>
            <a:endParaRPr lang="en-US" sz="3000" dirty="0">
              <a:latin typeface="Comic Sans MS" pitchFamily="66" charset="0"/>
            </a:endParaRPr>
          </a:p>
          <a:p>
            <a:pPr lvl="2">
              <a:buClrTx/>
              <a:buFont typeface="Arial" pitchFamily="34" charset="0"/>
              <a:buChar char="•"/>
              <a:defRPr/>
            </a:pPr>
            <a:r>
              <a:rPr lang="en-US" sz="2600" dirty="0">
                <a:latin typeface="Comic Sans MS" pitchFamily="66" charset="0"/>
              </a:rPr>
              <a:t>The need for many </a:t>
            </a:r>
            <a:r>
              <a:rPr lang="en-US" sz="2600" dirty="0" smtClean="0">
                <a:latin typeface="Comic Sans MS" pitchFamily="66" charset="0"/>
              </a:rPr>
              <a:t>highly classified </a:t>
            </a:r>
            <a:r>
              <a:rPr lang="en-US" sz="2600" dirty="0">
                <a:latin typeface="Comic Sans MS" pitchFamily="66" charset="0"/>
              </a:rPr>
              <a:t>(costly) </a:t>
            </a:r>
            <a:r>
              <a:rPr lang="en-US" sz="2600" dirty="0" smtClean="0">
                <a:latin typeface="Comic Sans MS" pitchFamily="66" charset="0"/>
              </a:rPr>
              <a:t>staff.</a:t>
            </a:r>
          </a:p>
        </p:txBody>
      </p:sp>
      <p:sp>
        <p:nvSpPr>
          <p:cNvPr id="7" name="Rectangle 2"/>
          <p:cNvSpPr>
            <a:spLocks noGrp="1" noChangeArrowheads="1"/>
          </p:cNvSpPr>
          <p:nvPr>
            <p:ph type="title"/>
          </p:nvPr>
        </p:nvSpPr>
        <p:spPr>
          <a:xfrm>
            <a:off x="304800" y="228600"/>
            <a:ext cx="8610600" cy="1295400"/>
          </a:xfrm>
          <a:solidFill>
            <a:srgbClr val="C00000"/>
          </a:solidFill>
          <a:ln w="38100">
            <a:solidFill>
              <a:schemeClr val="tx1"/>
            </a:solidFill>
          </a:ln>
        </p:spPr>
        <p:txBody>
          <a:bodyPr/>
          <a:lstStyle/>
          <a:p>
            <a:pPr algn="ctr">
              <a:defRPr/>
            </a:pPr>
            <a:r>
              <a:rPr lang="en-US" sz="4000" dirty="0" smtClean="0">
                <a:solidFill>
                  <a:srgbClr val="FFFFFF"/>
                </a:solidFill>
                <a:latin typeface="Comic Sans MS" pitchFamily="66" charset="0"/>
              </a:rPr>
              <a:t>Organize SRO Offices         “Around the Work”</a:t>
            </a:r>
          </a:p>
        </p:txBody>
      </p:sp>
    </p:spTree>
    <p:extLst>
      <p:ext uri="{BB962C8B-B14F-4D97-AF65-F5344CB8AC3E}">
        <p14:creationId xmlns:p14="http://schemas.microsoft.com/office/powerpoint/2010/main" val="4222861979"/>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685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468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p:cNvSpPr>
            <a:spLocks noGrp="1" noChangeArrowheads="1"/>
          </p:cNvSpPr>
          <p:nvPr>
            <p:ph type="body" idx="1"/>
          </p:nvPr>
        </p:nvSpPr>
        <p:spPr>
          <a:xfrm>
            <a:off x="-304800" y="1143000"/>
            <a:ext cx="9220200" cy="4495800"/>
          </a:xfrm>
        </p:spPr>
        <p:txBody>
          <a:bodyPr/>
          <a:lstStyle/>
          <a:p>
            <a:pPr marL="514350" indent="-514350" algn="ctr">
              <a:buClrTx/>
              <a:buFont typeface="Wingdings" pitchFamily="2" charset="2"/>
              <a:buNone/>
              <a:defRPr/>
            </a:pPr>
            <a:r>
              <a:rPr lang="en-US" sz="3600" dirty="0" smtClean="0">
                <a:solidFill>
                  <a:schemeClr val="bg1">
                    <a:lumMod val="25000"/>
                  </a:schemeClr>
                </a:solidFill>
                <a:latin typeface="Comic Sans MS" pitchFamily="66" charset="0"/>
              </a:rPr>
              <a:t>“Organize Around the Clients”</a:t>
            </a:r>
          </a:p>
          <a:p>
            <a:pPr marL="514350" indent="-514350" algn="ctr">
              <a:buClrTx/>
              <a:buFont typeface="Wingdings" pitchFamily="2" charset="2"/>
              <a:buNone/>
              <a:defRPr/>
            </a:pPr>
            <a:endParaRPr lang="en-US" sz="3600" dirty="0" smtClean="0">
              <a:solidFill>
                <a:schemeClr val="bg1">
                  <a:lumMod val="25000"/>
                </a:schemeClr>
              </a:solidFill>
              <a:latin typeface="Comic Sans MS" pitchFamily="66" charset="0"/>
            </a:endParaRPr>
          </a:p>
          <a:p>
            <a:pPr marL="400050" lvl="1" indent="0">
              <a:buClr>
                <a:schemeClr val="tx1"/>
              </a:buClr>
              <a:buNone/>
              <a:defRPr/>
            </a:pPr>
            <a:endParaRPr lang="en-US" sz="2600" u="sng" dirty="0" smtClean="0">
              <a:solidFill>
                <a:schemeClr val="bg1">
                  <a:lumMod val="25000"/>
                </a:schemeClr>
              </a:solidFill>
              <a:latin typeface="Comic Sans MS" pitchFamily="66" charset="0"/>
            </a:endParaRPr>
          </a:p>
          <a:p>
            <a:pPr marL="400050" lvl="1" indent="0">
              <a:buClr>
                <a:schemeClr val="tx1"/>
              </a:buClr>
              <a:buNone/>
              <a:defRPr/>
            </a:pPr>
            <a:endParaRPr lang="en-US" sz="2600" u="sng" dirty="0">
              <a:solidFill>
                <a:schemeClr val="bg1">
                  <a:lumMod val="25000"/>
                </a:schemeClr>
              </a:solidFill>
              <a:latin typeface="Comic Sans MS" pitchFamily="66" charset="0"/>
            </a:endParaRPr>
          </a:p>
          <a:p>
            <a:pPr marL="400050" lvl="1" indent="0">
              <a:buClr>
                <a:schemeClr val="tx1"/>
              </a:buClr>
              <a:buNone/>
              <a:defRPr/>
            </a:pPr>
            <a:r>
              <a:rPr lang="en-US" sz="3200" dirty="0" smtClean="0">
                <a:solidFill>
                  <a:schemeClr val="bg1">
                    <a:lumMod val="25000"/>
                  </a:schemeClr>
                </a:solidFill>
                <a:latin typeface="Comic Sans MS" pitchFamily="66" charset="0"/>
              </a:rPr>
              <a:t>		</a:t>
            </a:r>
            <a:r>
              <a:rPr lang="en-US" sz="3600" dirty="0" smtClean="0">
                <a:latin typeface="Comic Sans MS" pitchFamily="66" charset="0"/>
              </a:rPr>
              <a:t>       Funding Agencies</a:t>
            </a:r>
            <a:endParaRPr lang="en-US" sz="3600" dirty="0">
              <a:latin typeface="Comic Sans MS" pitchFamily="66" charset="0"/>
            </a:endParaRPr>
          </a:p>
          <a:p>
            <a:pPr marL="400050" lvl="1" indent="0">
              <a:buClr>
                <a:schemeClr val="tx1"/>
              </a:buClr>
              <a:buNone/>
              <a:defRPr/>
            </a:pPr>
            <a:r>
              <a:rPr lang="en-US" sz="3600" dirty="0" smtClean="0">
                <a:latin typeface="Comic Sans MS" pitchFamily="66" charset="0"/>
              </a:rPr>
              <a:t>				     or</a:t>
            </a:r>
            <a:endParaRPr lang="en-US" sz="3600" dirty="0">
              <a:latin typeface="Comic Sans MS" pitchFamily="66" charset="0"/>
            </a:endParaRPr>
          </a:p>
          <a:p>
            <a:pPr marL="400050" lvl="1" indent="0">
              <a:buClr>
                <a:schemeClr val="tx1"/>
              </a:buClr>
              <a:buNone/>
              <a:defRPr/>
            </a:pPr>
            <a:r>
              <a:rPr lang="en-US" sz="3600" dirty="0" smtClean="0">
                <a:latin typeface="Comic Sans MS" pitchFamily="66" charset="0"/>
              </a:rPr>
              <a:t>		 Campus Departments/PIs</a:t>
            </a:r>
            <a:endParaRPr lang="en-US" sz="3600" dirty="0">
              <a:latin typeface="Comic Sans MS" pitchFamily="66" charset="0"/>
            </a:endParaRPr>
          </a:p>
          <a:p>
            <a:pPr marL="400050" lvl="1" indent="0">
              <a:buClr>
                <a:schemeClr val="tx1"/>
              </a:buClr>
              <a:buNone/>
              <a:defRPr/>
            </a:pPr>
            <a:endParaRPr lang="en-US" sz="2600" dirty="0" smtClean="0">
              <a:solidFill>
                <a:schemeClr val="bg1">
                  <a:lumMod val="25000"/>
                </a:schemeClr>
              </a:solidFill>
              <a:latin typeface="Comic Sans MS" pitchFamily="66" charset="0"/>
            </a:endParaRPr>
          </a:p>
        </p:txBody>
      </p:sp>
      <p:sp>
        <p:nvSpPr>
          <p:cNvPr id="4" name="Rectangle 2"/>
          <p:cNvSpPr txBox="1">
            <a:spLocks noChangeArrowheads="1"/>
          </p:cNvSpPr>
          <p:nvPr/>
        </p:nvSpPr>
        <p:spPr bwMode="auto">
          <a:xfrm>
            <a:off x="304800" y="228600"/>
            <a:ext cx="8610600" cy="762000"/>
          </a:xfrm>
          <a:prstGeom prst="rect">
            <a:avLst/>
          </a:prstGeom>
          <a:solidFill>
            <a:srgbClr val="C00000"/>
          </a:solidFill>
          <a:ln w="38100">
            <a:solidFill>
              <a:schemeClr val="tx1"/>
            </a:solid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a:lstStyle>
          <a:p>
            <a:pPr algn="ctr">
              <a:defRPr/>
            </a:pPr>
            <a:r>
              <a:rPr lang="en-US" sz="4000" dirty="0" smtClean="0">
                <a:solidFill>
                  <a:srgbClr val="FFFFFF"/>
                </a:solidFill>
                <a:latin typeface="Comic Sans MS" pitchFamily="66" charset="0"/>
              </a:rPr>
              <a:t>Organization of SRO Offices</a:t>
            </a:r>
          </a:p>
        </p:txBody>
      </p:sp>
      <p:sp>
        <p:nvSpPr>
          <p:cNvPr id="2" name="Oval 1"/>
          <p:cNvSpPr/>
          <p:nvPr/>
        </p:nvSpPr>
        <p:spPr bwMode="auto">
          <a:xfrm>
            <a:off x="838200" y="2209800"/>
            <a:ext cx="7239000" cy="9144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FFFFFF"/>
                </a:solidFill>
                <a:effectLst/>
                <a:latin typeface="Comic Sans MS" pitchFamily="66" charset="0"/>
              </a:rPr>
              <a:t>Who </a:t>
            </a:r>
            <a:r>
              <a:rPr lang="en-US" sz="3600" dirty="0" smtClean="0">
                <a:solidFill>
                  <a:srgbClr val="FFFFFF"/>
                </a:solidFill>
                <a:latin typeface="Comic Sans MS" pitchFamily="66" charset="0"/>
              </a:rPr>
              <a:t>are</a:t>
            </a:r>
            <a:r>
              <a:rPr kumimoji="0" lang="en-US" sz="3600" b="0" i="0" u="none" strike="noStrike" cap="none" normalizeH="0" baseline="0" dirty="0" smtClean="0">
                <a:ln>
                  <a:noFill/>
                </a:ln>
                <a:solidFill>
                  <a:srgbClr val="FFFFFF"/>
                </a:solidFill>
                <a:effectLst/>
                <a:latin typeface="Comic Sans MS" pitchFamily="66" charset="0"/>
              </a:rPr>
              <a:t> the Clients?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46851">
                                            <p:txEl>
                                              <p:pRg st="4" end="4"/>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846851">
                                            <p:txEl>
                                              <p:pRg st="5" end="5"/>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468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p:cNvSpPr>
            <a:spLocks noGrp="1" noChangeArrowheads="1"/>
          </p:cNvSpPr>
          <p:nvPr>
            <p:ph type="body" idx="1"/>
          </p:nvPr>
        </p:nvSpPr>
        <p:spPr>
          <a:xfrm>
            <a:off x="-304800" y="1143000"/>
            <a:ext cx="9220200" cy="4495800"/>
          </a:xfrm>
        </p:spPr>
        <p:txBody>
          <a:bodyPr/>
          <a:lstStyle/>
          <a:p>
            <a:pPr marL="400050" lvl="1" indent="0">
              <a:buClr>
                <a:schemeClr val="tx1"/>
              </a:buClr>
              <a:buNone/>
              <a:defRPr/>
            </a:pPr>
            <a:endParaRPr lang="en-US" sz="2600" u="sng" dirty="0" smtClean="0">
              <a:solidFill>
                <a:schemeClr val="bg1">
                  <a:lumMod val="25000"/>
                </a:schemeClr>
              </a:solidFill>
              <a:latin typeface="Comic Sans MS" pitchFamily="66" charset="0"/>
            </a:endParaRPr>
          </a:p>
          <a:p>
            <a:pPr marL="914400" lvl="1" indent="-514350">
              <a:buClr>
                <a:schemeClr val="tx1"/>
              </a:buClr>
              <a:buFont typeface="Wingdings" pitchFamily="2" charset="2"/>
              <a:buChar char="§"/>
              <a:defRPr/>
            </a:pPr>
            <a:r>
              <a:rPr lang="en-US" u="sng" dirty="0" smtClean="0">
                <a:solidFill>
                  <a:schemeClr val="bg1">
                    <a:lumMod val="25000"/>
                  </a:schemeClr>
                </a:solidFill>
                <a:latin typeface="Comic Sans MS" pitchFamily="66" charset="0"/>
              </a:rPr>
              <a:t>By Funding </a:t>
            </a:r>
            <a:r>
              <a:rPr lang="en-US" u="sng" dirty="0">
                <a:solidFill>
                  <a:schemeClr val="bg1">
                    <a:lumMod val="25000"/>
                  </a:schemeClr>
                </a:solidFill>
                <a:latin typeface="Comic Sans MS" pitchFamily="66" charset="0"/>
              </a:rPr>
              <a:t>A</a:t>
            </a:r>
            <a:r>
              <a:rPr lang="en-US" u="sng" dirty="0" smtClean="0">
                <a:solidFill>
                  <a:schemeClr val="bg1">
                    <a:lumMod val="25000"/>
                  </a:schemeClr>
                </a:solidFill>
                <a:latin typeface="Comic Sans MS" pitchFamily="66" charset="0"/>
              </a:rPr>
              <a:t>gency</a:t>
            </a:r>
            <a:r>
              <a:rPr lang="en-US" dirty="0" smtClean="0">
                <a:solidFill>
                  <a:schemeClr val="bg1">
                    <a:lumMod val="25000"/>
                  </a:schemeClr>
                </a:solidFill>
                <a:latin typeface="Comic Sans MS" pitchFamily="66" charset="0"/>
              </a:rPr>
              <a:t> </a:t>
            </a:r>
            <a:r>
              <a:rPr lang="en-US" b="1" dirty="0" smtClean="0">
                <a:solidFill>
                  <a:schemeClr val="bg1">
                    <a:lumMod val="25000"/>
                  </a:schemeClr>
                </a:solidFill>
                <a:latin typeface="Comic Sans MS" pitchFamily="66" charset="0"/>
              </a:rPr>
              <a:t>- </a:t>
            </a:r>
            <a:r>
              <a:rPr lang="en-US" dirty="0" smtClean="0">
                <a:latin typeface="Comic Sans MS" pitchFamily="66" charset="0"/>
              </a:rPr>
              <a:t>SRO staff become experts in the rules of a particular agency (NSF, NIH) and they are able to develop close working relationships with agency staff.</a:t>
            </a:r>
          </a:p>
          <a:p>
            <a:pPr marL="400050" lvl="1" indent="0">
              <a:buClr>
                <a:schemeClr val="tx1"/>
              </a:buClr>
              <a:buNone/>
              <a:defRPr/>
            </a:pPr>
            <a:endParaRPr lang="en-US" sz="800" dirty="0" smtClean="0">
              <a:latin typeface="Comic Sans MS" pitchFamily="66" charset="0"/>
            </a:endParaRPr>
          </a:p>
          <a:p>
            <a:pPr marL="914400" lvl="1" indent="-514350">
              <a:buClr>
                <a:schemeClr val="tx1"/>
              </a:buClr>
              <a:buFont typeface="Wingdings" pitchFamily="2" charset="2"/>
              <a:buChar char="§"/>
              <a:defRPr/>
            </a:pPr>
            <a:r>
              <a:rPr lang="en-US" u="sng" dirty="0" smtClean="0">
                <a:solidFill>
                  <a:schemeClr val="bg1">
                    <a:lumMod val="25000"/>
                  </a:schemeClr>
                </a:solidFill>
                <a:latin typeface="Comic Sans MS" pitchFamily="66" charset="0"/>
              </a:rPr>
              <a:t>By </a:t>
            </a:r>
            <a:r>
              <a:rPr lang="en-US" u="sng" dirty="0">
                <a:solidFill>
                  <a:schemeClr val="bg1">
                    <a:lumMod val="25000"/>
                  </a:schemeClr>
                </a:solidFill>
                <a:latin typeface="Comic Sans MS" pitchFamily="66" charset="0"/>
              </a:rPr>
              <a:t>C</a:t>
            </a:r>
            <a:r>
              <a:rPr lang="en-US" u="sng" dirty="0" smtClean="0">
                <a:solidFill>
                  <a:schemeClr val="bg1">
                    <a:lumMod val="25000"/>
                  </a:schemeClr>
                </a:solidFill>
                <a:latin typeface="Comic Sans MS" pitchFamily="66" charset="0"/>
              </a:rPr>
              <a:t>ampus Unit</a:t>
            </a:r>
            <a:r>
              <a:rPr lang="en-US" dirty="0" smtClean="0">
                <a:solidFill>
                  <a:schemeClr val="bg1">
                    <a:lumMod val="25000"/>
                  </a:schemeClr>
                </a:solidFill>
                <a:latin typeface="Comic Sans MS" pitchFamily="66" charset="0"/>
              </a:rPr>
              <a:t> </a:t>
            </a:r>
            <a:r>
              <a:rPr lang="en-US" b="1" dirty="0" smtClean="0">
                <a:solidFill>
                  <a:schemeClr val="bg1">
                    <a:lumMod val="25000"/>
                  </a:schemeClr>
                </a:solidFill>
                <a:latin typeface="Comic Sans MS" pitchFamily="66" charset="0"/>
              </a:rPr>
              <a:t>- </a:t>
            </a:r>
            <a:r>
              <a:rPr lang="en-US" dirty="0">
                <a:latin typeface="Comic Sans MS" pitchFamily="66" charset="0"/>
              </a:rPr>
              <a:t>SRO staff must </a:t>
            </a:r>
            <a:r>
              <a:rPr lang="en-US" dirty="0" smtClean="0">
                <a:latin typeface="Comic Sans MS" pitchFamily="66" charset="0"/>
              </a:rPr>
              <a:t>become familiar with the rules/policies of </a:t>
            </a:r>
            <a:r>
              <a:rPr lang="en-US" dirty="0">
                <a:latin typeface="Comic Sans MS" pitchFamily="66" charset="0"/>
              </a:rPr>
              <a:t>multiple </a:t>
            </a:r>
            <a:r>
              <a:rPr lang="en-US" dirty="0" smtClean="0">
                <a:latin typeface="Comic Sans MS" pitchFamily="66" charset="0"/>
              </a:rPr>
              <a:t>agencies.  But by working closely with specific department </a:t>
            </a:r>
            <a:r>
              <a:rPr lang="en-US" dirty="0">
                <a:latin typeface="Comic Sans MS" pitchFamily="66" charset="0"/>
              </a:rPr>
              <a:t>faculty/staff </a:t>
            </a:r>
            <a:r>
              <a:rPr lang="en-US" dirty="0" smtClean="0">
                <a:latin typeface="Comic Sans MS" pitchFamily="66" charset="0"/>
              </a:rPr>
              <a:t>on many issues, they are able to develop close </a:t>
            </a:r>
            <a:r>
              <a:rPr lang="en-US" dirty="0">
                <a:latin typeface="Comic Sans MS" pitchFamily="66" charset="0"/>
              </a:rPr>
              <a:t>working relationships </a:t>
            </a:r>
            <a:r>
              <a:rPr lang="en-US" dirty="0" smtClean="0">
                <a:latin typeface="Comic Sans MS" pitchFamily="66" charset="0"/>
              </a:rPr>
              <a:t>with the departments they serve.  </a:t>
            </a:r>
          </a:p>
        </p:txBody>
      </p:sp>
      <p:sp>
        <p:nvSpPr>
          <p:cNvPr id="5" name="Rectangle 2"/>
          <p:cNvSpPr>
            <a:spLocks noGrp="1" noChangeArrowheads="1"/>
          </p:cNvSpPr>
          <p:nvPr>
            <p:ph type="title"/>
          </p:nvPr>
        </p:nvSpPr>
        <p:spPr>
          <a:xfrm>
            <a:off x="228600" y="152400"/>
            <a:ext cx="8610600" cy="1295400"/>
          </a:xfrm>
          <a:solidFill>
            <a:srgbClr val="C00000"/>
          </a:solidFill>
          <a:ln w="38100">
            <a:solidFill>
              <a:schemeClr val="tx1"/>
            </a:solidFill>
          </a:ln>
        </p:spPr>
        <p:txBody>
          <a:bodyPr/>
          <a:lstStyle/>
          <a:p>
            <a:pPr algn="ctr">
              <a:defRPr/>
            </a:pPr>
            <a:r>
              <a:rPr lang="en-US" sz="4000" dirty="0" smtClean="0">
                <a:solidFill>
                  <a:srgbClr val="FFFFFF"/>
                </a:solidFill>
                <a:latin typeface="Comic Sans MS" pitchFamily="66" charset="0"/>
              </a:rPr>
              <a:t>Organize SRO Offices         “Around the Clients”</a:t>
            </a:r>
          </a:p>
        </p:txBody>
      </p:sp>
    </p:spTree>
    <p:extLst>
      <p:ext uri="{BB962C8B-B14F-4D97-AF65-F5344CB8AC3E}">
        <p14:creationId xmlns:p14="http://schemas.microsoft.com/office/powerpoint/2010/main" val="1765262096"/>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p:cNvSpPr>
            <a:spLocks noGrp="1" noChangeArrowheads="1"/>
          </p:cNvSpPr>
          <p:nvPr>
            <p:ph type="body" idx="1"/>
          </p:nvPr>
        </p:nvSpPr>
        <p:spPr>
          <a:xfrm>
            <a:off x="-152400" y="1066800"/>
            <a:ext cx="9144000" cy="4572000"/>
          </a:xfrm>
        </p:spPr>
        <p:txBody>
          <a:bodyPr/>
          <a:lstStyle/>
          <a:p>
            <a:pPr marL="514350" indent="-514350" algn="ctr">
              <a:buClrTx/>
              <a:buFont typeface="Wingdings" pitchFamily="2" charset="2"/>
              <a:buNone/>
              <a:defRPr/>
            </a:pPr>
            <a:r>
              <a:rPr lang="en-US" sz="3600" dirty="0" smtClean="0">
                <a:solidFill>
                  <a:schemeClr val="bg1">
                    <a:lumMod val="25000"/>
                  </a:schemeClr>
                </a:solidFill>
                <a:latin typeface="Comic Sans MS" pitchFamily="66" charset="0"/>
              </a:rPr>
              <a:t>Special Combinations</a:t>
            </a:r>
          </a:p>
          <a:p>
            <a:pPr marL="914400" lvl="1" indent="-514350">
              <a:buClr>
                <a:schemeClr val="tx1"/>
              </a:buClr>
              <a:buFont typeface="Wingdings" pitchFamily="2" charset="2"/>
              <a:buChar char="§"/>
              <a:defRPr/>
            </a:pPr>
            <a:r>
              <a:rPr lang="en-US" sz="2600" dirty="0" smtClean="0">
                <a:latin typeface="Comic Sans MS" pitchFamily="66" charset="0"/>
              </a:rPr>
              <a:t>Organize SRO using the traditional pre-award/post-award structure, but then create teams within each to support campus departments.</a:t>
            </a:r>
          </a:p>
          <a:p>
            <a:pPr marL="571500" lvl="1" indent="-171450">
              <a:buClr>
                <a:schemeClr val="tx1"/>
              </a:buClr>
              <a:buFont typeface="Wingdings" pitchFamily="2" charset="2"/>
              <a:buChar char="§"/>
              <a:defRPr/>
            </a:pPr>
            <a:endParaRPr lang="en-US" sz="400" dirty="0" smtClean="0">
              <a:latin typeface="Comic Sans MS" pitchFamily="66" charset="0"/>
            </a:endParaRPr>
          </a:p>
          <a:p>
            <a:pPr marL="914400" lvl="1" indent="-514350">
              <a:buClr>
                <a:schemeClr val="tx1"/>
              </a:buClr>
              <a:buFont typeface="Wingdings" pitchFamily="2" charset="2"/>
              <a:buChar char="§"/>
              <a:defRPr/>
            </a:pPr>
            <a:r>
              <a:rPr lang="en-US" sz="2600" dirty="0" smtClean="0">
                <a:latin typeface="Comic Sans MS" pitchFamily="66" charset="0"/>
              </a:rPr>
              <a:t>Organize SRO into teams assigned to support specific campus departments, but with specialists housed within or at least available to each team.</a:t>
            </a:r>
          </a:p>
          <a:p>
            <a:pPr marL="571500" lvl="1" indent="-171450">
              <a:buClr>
                <a:schemeClr val="tx1"/>
              </a:buClr>
              <a:buFont typeface="Wingdings" pitchFamily="2" charset="2"/>
              <a:buChar char="§"/>
              <a:defRPr/>
            </a:pPr>
            <a:endParaRPr lang="en-US" sz="400" dirty="0" smtClean="0">
              <a:latin typeface="Comic Sans MS" pitchFamily="66" charset="0"/>
            </a:endParaRPr>
          </a:p>
          <a:p>
            <a:pPr marL="914400" lvl="1" indent="-514350">
              <a:buClr>
                <a:schemeClr val="tx1"/>
              </a:buClr>
              <a:buFont typeface="Wingdings" pitchFamily="2" charset="2"/>
              <a:buChar char="§"/>
              <a:defRPr/>
            </a:pPr>
            <a:r>
              <a:rPr lang="en-US" sz="2600" dirty="0" smtClean="0">
                <a:latin typeface="Comic Sans MS" pitchFamily="66" charset="0"/>
              </a:rPr>
              <a:t>Assign </a:t>
            </a:r>
            <a:r>
              <a:rPr lang="en-US" sz="2600" dirty="0">
                <a:latin typeface="Comic Sans MS" pitchFamily="66" charset="0"/>
              </a:rPr>
              <a:t>industry-funded awards </a:t>
            </a:r>
            <a:r>
              <a:rPr lang="en-US" sz="2600" dirty="0" smtClean="0">
                <a:latin typeface="Comic Sans MS" pitchFamily="66" charset="0"/>
              </a:rPr>
              <a:t>(one-off </a:t>
            </a:r>
            <a:r>
              <a:rPr lang="en-US" sz="2600" dirty="0">
                <a:latin typeface="Comic Sans MS" pitchFamily="66" charset="0"/>
              </a:rPr>
              <a:t>and intellectual property </a:t>
            </a:r>
            <a:r>
              <a:rPr lang="en-US" sz="2600" dirty="0" smtClean="0">
                <a:latin typeface="Comic Sans MS" pitchFamily="66" charset="0"/>
              </a:rPr>
              <a:t>intensive), international projects (complex currency and legal issues) and/or federal contracts (FAR) to specialists or specialist teams.  </a:t>
            </a:r>
          </a:p>
        </p:txBody>
      </p:sp>
      <p:sp>
        <p:nvSpPr>
          <p:cNvPr id="4" name="Rectangle 2"/>
          <p:cNvSpPr>
            <a:spLocks noGrp="1" noChangeArrowheads="1"/>
          </p:cNvSpPr>
          <p:nvPr>
            <p:ph type="title"/>
          </p:nvPr>
        </p:nvSpPr>
        <p:spPr>
          <a:xfrm>
            <a:off x="304800" y="228600"/>
            <a:ext cx="8610600" cy="762000"/>
          </a:xfrm>
          <a:solidFill>
            <a:srgbClr val="C00000"/>
          </a:solidFill>
          <a:ln w="38100">
            <a:solidFill>
              <a:schemeClr val="tx1"/>
            </a:solidFill>
          </a:ln>
        </p:spPr>
        <p:txBody>
          <a:bodyPr/>
          <a:lstStyle/>
          <a:p>
            <a:pPr algn="ctr">
              <a:defRPr/>
            </a:pPr>
            <a:r>
              <a:rPr lang="en-US" sz="4000" dirty="0" smtClean="0">
                <a:solidFill>
                  <a:srgbClr val="FFFFFF"/>
                </a:solidFill>
                <a:latin typeface="Comic Sans MS" pitchFamily="66" charset="0"/>
              </a:rPr>
              <a:t>Organization of SRO Offices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228600"/>
            <a:ext cx="8763000" cy="762000"/>
          </a:xfrm>
          <a:solidFill>
            <a:srgbClr val="C00000"/>
          </a:solidFill>
          <a:ln w="38100">
            <a:solidFill>
              <a:schemeClr val="tx1"/>
            </a:solidFill>
          </a:ln>
        </p:spPr>
        <p:txBody>
          <a:bodyPr/>
          <a:lstStyle/>
          <a:p>
            <a:pPr algn="ctr"/>
            <a:r>
              <a:rPr lang="en-US" sz="4000" dirty="0">
                <a:solidFill>
                  <a:srgbClr val="FFFFFF"/>
                </a:solidFill>
                <a:latin typeface="Comic Sans MS" pitchFamily="66" charset="0"/>
              </a:rPr>
              <a:t>UNC-CH Case </a:t>
            </a:r>
            <a:r>
              <a:rPr lang="en-US" sz="4000" dirty="0" smtClean="0">
                <a:solidFill>
                  <a:srgbClr val="FFFFFF"/>
                </a:solidFill>
                <a:latin typeface="Comic Sans MS" pitchFamily="66" charset="0"/>
              </a:rPr>
              <a:t>Study: Background</a:t>
            </a:r>
          </a:p>
        </p:txBody>
      </p:sp>
      <p:sp>
        <p:nvSpPr>
          <p:cNvPr id="842755" name="Rectangle 3"/>
          <p:cNvSpPr>
            <a:spLocks noGrp="1" noChangeArrowheads="1"/>
          </p:cNvSpPr>
          <p:nvPr>
            <p:ph type="body" idx="1"/>
          </p:nvPr>
        </p:nvSpPr>
        <p:spPr>
          <a:xfrm>
            <a:off x="-76200" y="762000"/>
            <a:ext cx="9144000" cy="5257800"/>
          </a:xfrm>
        </p:spPr>
        <p:txBody>
          <a:bodyPr/>
          <a:lstStyle/>
          <a:p>
            <a:pPr>
              <a:lnSpc>
                <a:spcPct val="80000"/>
              </a:lnSpc>
              <a:buFont typeface="Wingdings" pitchFamily="2" charset="2"/>
              <a:buNone/>
            </a:pPr>
            <a:endParaRPr lang="en-US" sz="2800" dirty="0" smtClean="0">
              <a:latin typeface="Comic Sans MS" pitchFamily="66" charset="0"/>
            </a:endParaRPr>
          </a:p>
          <a:p>
            <a:pPr>
              <a:lnSpc>
                <a:spcPct val="80000"/>
              </a:lnSpc>
              <a:buFont typeface="Wingdings" pitchFamily="2" charset="2"/>
              <a:buNone/>
            </a:pPr>
            <a:endParaRPr lang="en-US" sz="1000" dirty="0" smtClean="0">
              <a:latin typeface="Comic Sans MS" pitchFamily="66" charset="0"/>
            </a:endParaRPr>
          </a:p>
          <a:p>
            <a:pPr lvl="1">
              <a:buClr>
                <a:srgbClr val="C00000"/>
              </a:buClr>
              <a:buFont typeface="Wingdings" pitchFamily="2" charset="2"/>
              <a:buChar char="ü"/>
            </a:pPr>
            <a:r>
              <a:rPr lang="en-US" sz="2400" dirty="0" smtClean="0">
                <a:latin typeface="Comic Sans MS" pitchFamily="66" charset="0"/>
              </a:rPr>
              <a:t>Primary responsibility for both </a:t>
            </a:r>
            <a:r>
              <a:rPr lang="en-US" sz="2400" u="sng" dirty="0" smtClean="0">
                <a:latin typeface="Comic Sans MS" pitchFamily="66" charset="0"/>
              </a:rPr>
              <a:t>compliance</a:t>
            </a:r>
            <a:r>
              <a:rPr lang="en-US" sz="2400" dirty="0" smtClean="0">
                <a:latin typeface="Comic Sans MS" pitchFamily="66" charset="0"/>
              </a:rPr>
              <a:t> and </a:t>
            </a:r>
            <a:r>
              <a:rPr lang="en-US" sz="2400" u="sng" dirty="0" smtClean="0">
                <a:latin typeface="Comic Sans MS" pitchFamily="66" charset="0"/>
              </a:rPr>
              <a:t>operations</a:t>
            </a:r>
            <a:r>
              <a:rPr lang="en-US" sz="2400" dirty="0" smtClean="0">
                <a:latin typeface="Comic Sans MS" pitchFamily="66" charset="0"/>
              </a:rPr>
              <a:t> was assigned to the SRO, i.e., the Office of Sponsored Research (OSR), headed by an Associate Vice-Chancellor reporting to the Vice Chancellor for Research.</a:t>
            </a:r>
          </a:p>
          <a:p>
            <a:pPr marL="457200" lvl="1" indent="0">
              <a:buClr>
                <a:srgbClr val="C00000"/>
              </a:buClr>
              <a:buNone/>
            </a:pPr>
            <a:endParaRPr lang="en-US" sz="800" dirty="0" smtClean="0">
              <a:latin typeface="Comic Sans MS" pitchFamily="66" charset="0"/>
            </a:endParaRPr>
          </a:p>
          <a:p>
            <a:pPr lvl="1">
              <a:buClr>
                <a:srgbClr val="C00000"/>
              </a:buClr>
              <a:buFont typeface="Wingdings" pitchFamily="2" charset="2"/>
              <a:buChar char="ü"/>
            </a:pPr>
            <a:r>
              <a:rPr lang="en-US" sz="2400" dirty="0" smtClean="0">
                <a:latin typeface="Comic Sans MS" pitchFamily="66" charset="0"/>
              </a:rPr>
              <a:t>OSR used the traditional Pre-Award/Post-Award organization structure with strong managers over each of the two units.  </a:t>
            </a:r>
            <a:r>
              <a:rPr lang="en-US" sz="2400" dirty="0">
                <a:latin typeface="Comic Sans MS" pitchFamily="66" charset="0"/>
              </a:rPr>
              <a:t>A</a:t>
            </a:r>
            <a:r>
              <a:rPr lang="en-US" sz="2400" dirty="0" smtClean="0">
                <a:latin typeface="Comic Sans MS" pitchFamily="66" charset="0"/>
              </a:rPr>
              <a:t> long-standing rivalry existed between the two units due in part because Pre-Award had higher classified positions (Contract Specialists) often filled by Master’s level staff and while Post-Award had more positions, they were lower classified clerical positions often filled by high school graduates.  </a:t>
            </a:r>
          </a:p>
        </p:txBody>
      </p:sp>
    </p:spTree>
    <p:extLst>
      <p:ext uri="{BB962C8B-B14F-4D97-AF65-F5344CB8AC3E}">
        <p14:creationId xmlns:p14="http://schemas.microsoft.com/office/powerpoint/2010/main" val="1365156562"/>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2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228600"/>
            <a:ext cx="8763000" cy="762000"/>
          </a:xfrm>
          <a:solidFill>
            <a:srgbClr val="C00000"/>
          </a:solidFill>
          <a:ln w="38100">
            <a:solidFill>
              <a:schemeClr val="tx1"/>
            </a:solidFill>
          </a:ln>
        </p:spPr>
        <p:txBody>
          <a:bodyPr/>
          <a:lstStyle/>
          <a:p>
            <a:pPr algn="ctr"/>
            <a:r>
              <a:rPr lang="en-US" sz="4000" dirty="0">
                <a:solidFill>
                  <a:srgbClr val="FFFFFF"/>
                </a:solidFill>
                <a:latin typeface="Comic Sans MS" pitchFamily="66" charset="0"/>
              </a:rPr>
              <a:t>UNC-CH Case </a:t>
            </a:r>
            <a:r>
              <a:rPr lang="en-US" sz="4000" dirty="0" smtClean="0">
                <a:solidFill>
                  <a:srgbClr val="FFFFFF"/>
                </a:solidFill>
                <a:latin typeface="Comic Sans MS" pitchFamily="66" charset="0"/>
              </a:rPr>
              <a:t>Study: Background</a:t>
            </a:r>
          </a:p>
        </p:txBody>
      </p:sp>
      <p:sp>
        <p:nvSpPr>
          <p:cNvPr id="842755" name="Rectangle 3"/>
          <p:cNvSpPr>
            <a:spLocks noGrp="1" noChangeArrowheads="1"/>
          </p:cNvSpPr>
          <p:nvPr>
            <p:ph type="body" idx="1"/>
          </p:nvPr>
        </p:nvSpPr>
        <p:spPr>
          <a:xfrm>
            <a:off x="-76200" y="762000"/>
            <a:ext cx="9144000" cy="5257800"/>
          </a:xfrm>
        </p:spPr>
        <p:txBody>
          <a:bodyPr/>
          <a:lstStyle/>
          <a:p>
            <a:pPr>
              <a:lnSpc>
                <a:spcPct val="80000"/>
              </a:lnSpc>
              <a:buFont typeface="Wingdings" pitchFamily="2" charset="2"/>
              <a:buNone/>
            </a:pPr>
            <a:r>
              <a:rPr lang="en-US" sz="2800" dirty="0" smtClean="0">
                <a:latin typeface="Comic Sans MS" pitchFamily="66" charset="0"/>
              </a:rPr>
              <a:t> </a:t>
            </a:r>
          </a:p>
          <a:p>
            <a:pPr>
              <a:lnSpc>
                <a:spcPct val="80000"/>
              </a:lnSpc>
              <a:buFont typeface="Wingdings" pitchFamily="2" charset="2"/>
              <a:buNone/>
            </a:pPr>
            <a:endParaRPr lang="en-US" sz="1000" dirty="0" smtClean="0">
              <a:latin typeface="Comic Sans MS" pitchFamily="66" charset="0"/>
            </a:endParaRPr>
          </a:p>
          <a:p>
            <a:pPr lvl="1">
              <a:buClr>
                <a:srgbClr val="C00000"/>
              </a:buClr>
              <a:buFont typeface="Wingdings" pitchFamily="2" charset="2"/>
              <a:buChar char="ü"/>
            </a:pPr>
            <a:r>
              <a:rPr lang="en-US" sz="2400" dirty="0" smtClean="0">
                <a:latin typeface="Comic Sans MS" pitchFamily="66" charset="0"/>
              </a:rPr>
              <a:t>A separate Office of Proposal Development (OPD) also reported to the VCR with primary responsibility for assisting PIs prepare major multi-disciplinary proposals.</a:t>
            </a:r>
          </a:p>
          <a:p>
            <a:pPr marL="457200" lvl="1" indent="0">
              <a:buClr>
                <a:srgbClr val="C00000"/>
              </a:buClr>
              <a:buNone/>
            </a:pPr>
            <a:endParaRPr lang="en-US" sz="800" dirty="0" smtClean="0">
              <a:latin typeface="Comic Sans MS" pitchFamily="66" charset="0"/>
            </a:endParaRPr>
          </a:p>
          <a:p>
            <a:pPr lvl="1">
              <a:buClr>
                <a:srgbClr val="C00000"/>
              </a:buClr>
              <a:buFont typeface="Wingdings" pitchFamily="2" charset="2"/>
              <a:buChar char="ü"/>
            </a:pPr>
            <a:r>
              <a:rPr lang="en-US" sz="2400" dirty="0">
                <a:latin typeface="Comic Sans MS" pitchFamily="66" charset="0"/>
              </a:rPr>
              <a:t>F</a:t>
            </a:r>
            <a:r>
              <a:rPr lang="en-US" sz="2400" dirty="0" smtClean="0">
                <a:latin typeface="Comic Sans MS" pitchFamily="66" charset="0"/>
              </a:rPr>
              <a:t>aculty assistance with proposal development was decentralized resulting in uneven availability of these services, e.g., the Medical School could afford to hire staff to provide assistance while many departments within the College could not.</a:t>
            </a:r>
          </a:p>
          <a:p>
            <a:pPr marL="457200" lvl="1" indent="0">
              <a:buClr>
                <a:srgbClr val="C00000"/>
              </a:buClr>
              <a:buNone/>
            </a:pPr>
            <a:endParaRPr lang="en-US" sz="800" dirty="0" smtClean="0">
              <a:latin typeface="Comic Sans MS" pitchFamily="66" charset="0"/>
            </a:endParaRPr>
          </a:p>
          <a:p>
            <a:pPr lvl="1">
              <a:buClr>
                <a:srgbClr val="C00000"/>
              </a:buClr>
              <a:buFont typeface="Wingdings" pitchFamily="2" charset="2"/>
              <a:buChar char="ü"/>
            </a:pPr>
            <a:r>
              <a:rPr lang="en-US" sz="2400" dirty="0" smtClean="0">
                <a:latin typeface="Comic Sans MS" pitchFamily="66" charset="0"/>
              </a:rPr>
              <a:t>Some believed OSR had a faculty assistance role, but responsibilities at the staff level were not clearly defined.</a:t>
            </a:r>
          </a:p>
          <a:p>
            <a:pPr marL="457200" lvl="1" indent="0">
              <a:buClr>
                <a:srgbClr val="C00000"/>
              </a:buClr>
              <a:buNone/>
            </a:pPr>
            <a:endParaRPr lang="en-US" sz="2400" dirty="0" smtClean="0">
              <a:latin typeface="Comic Sans MS" pitchFamily="66" charset="0"/>
            </a:endParaRPr>
          </a:p>
        </p:txBody>
      </p:sp>
    </p:spTree>
    <p:extLst>
      <p:ext uri="{BB962C8B-B14F-4D97-AF65-F5344CB8AC3E}">
        <p14:creationId xmlns:p14="http://schemas.microsoft.com/office/powerpoint/2010/main" val="2109238945"/>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275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27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228600"/>
            <a:ext cx="8763000" cy="762000"/>
          </a:xfrm>
          <a:solidFill>
            <a:srgbClr val="C00000"/>
          </a:solidFill>
          <a:ln w="38100">
            <a:solidFill>
              <a:schemeClr val="tx1"/>
            </a:solidFill>
          </a:ln>
        </p:spPr>
        <p:txBody>
          <a:bodyPr/>
          <a:lstStyle/>
          <a:p>
            <a:pPr algn="ctr"/>
            <a:r>
              <a:rPr lang="en-US" sz="4000" dirty="0">
                <a:solidFill>
                  <a:srgbClr val="FFFFFF"/>
                </a:solidFill>
                <a:latin typeface="Comic Sans MS" pitchFamily="66" charset="0"/>
              </a:rPr>
              <a:t>UNC-CH Case </a:t>
            </a:r>
            <a:r>
              <a:rPr lang="en-US" sz="4000" dirty="0" smtClean="0">
                <a:solidFill>
                  <a:srgbClr val="FFFFFF"/>
                </a:solidFill>
                <a:latin typeface="Comic Sans MS" pitchFamily="66" charset="0"/>
              </a:rPr>
              <a:t>Study: Background</a:t>
            </a:r>
          </a:p>
        </p:txBody>
      </p:sp>
      <p:sp>
        <p:nvSpPr>
          <p:cNvPr id="842755" name="Rectangle 3"/>
          <p:cNvSpPr>
            <a:spLocks noGrp="1" noChangeArrowheads="1"/>
          </p:cNvSpPr>
          <p:nvPr>
            <p:ph type="body" idx="1"/>
          </p:nvPr>
        </p:nvSpPr>
        <p:spPr>
          <a:xfrm>
            <a:off x="-76200" y="762000"/>
            <a:ext cx="9144000" cy="5257800"/>
          </a:xfrm>
        </p:spPr>
        <p:txBody>
          <a:bodyPr/>
          <a:lstStyle/>
          <a:p>
            <a:pPr>
              <a:lnSpc>
                <a:spcPct val="80000"/>
              </a:lnSpc>
              <a:buFont typeface="Wingdings" pitchFamily="2" charset="2"/>
              <a:buNone/>
            </a:pPr>
            <a:r>
              <a:rPr lang="en-US" sz="2800" dirty="0" smtClean="0">
                <a:latin typeface="Comic Sans MS" pitchFamily="66" charset="0"/>
              </a:rPr>
              <a:t> </a:t>
            </a:r>
          </a:p>
          <a:p>
            <a:pPr>
              <a:lnSpc>
                <a:spcPct val="80000"/>
              </a:lnSpc>
              <a:buFont typeface="Wingdings" pitchFamily="2" charset="2"/>
              <a:buNone/>
            </a:pPr>
            <a:endParaRPr lang="en-US" sz="1000" dirty="0" smtClean="0">
              <a:latin typeface="Comic Sans MS" pitchFamily="66" charset="0"/>
            </a:endParaRPr>
          </a:p>
          <a:p>
            <a:pPr lvl="1">
              <a:buClr>
                <a:srgbClr val="C00000"/>
              </a:buClr>
              <a:buFont typeface="Wingdings" pitchFamily="2" charset="2"/>
              <a:buChar char="ü"/>
            </a:pPr>
            <a:r>
              <a:rPr lang="en-US" sz="2400" dirty="0">
                <a:latin typeface="Comic Sans MS" pitchFamily="66" charset="0"/>
              </a:rPr>
              <a:t>OSR (along with many of the other “business units” at UNC) was chronically understaffed when compared with peer institutions.  </a:t>
            </a:r>
          </a:p>
          <a:p>
            <a:pPr marL="457200" lvl="1" indent="0">
              <a:buClr>
                <a:srgbClr val="C00000"/>
              </a:buClr>
              <a:buNone/>
            </a:pPr>
            <a:endParaRPr lang="en-US" sz="800" dirty="0" smtClean="0">
              <a:latin typeface="Comic Sans MS" pitchFamily="66" charset="0"/>
            </a:endParaRPr>
          </a:p>
          <a:p>
            <a:pPr lvl="1">
              <a:buClr>
                <a:srgbClr val="C00000"/>
              </a:buClr>
              <a:buFont typeface="Wingdings" pitchFamily="2" charset="2"/>
              <a:buChar char="ü"/>
            </a:pPr>
            <a:r>
              <a:rPr lang="en-US" sz="2400" dirty="0">
                <a:latin typeface="Comic Sans MS" pitchFamily="66" charset="0"/>
              </a:rPr>
              <a:t>OSR was located off-campus (first on West Franklin Street and later at the Administrative Office Building </a:t>
            </a:r>
            <a:r>
              <a:rPr lang="en-US" sz="2400" dirty="0" smtClean="0">
                <a:latin typeface="Comic Sans MS" pitchFamily="66" charset="0"/>
              </a:rPr>
              <a:t>on </a:t>
            </a:r>
            <a:r>
              <a:rPr lang="en-US" sz="2400" dirty="0">
                <a:latin typeface="Comic Sans MS" pitchFamily="66" charset="0"/>
              </a:rPr>
              <a:t>MLK Boulevard).  </a:t>
            </a:r>
            <a:r>
              <a:rPr lang="en-US" sz="2400" dirty="0" smtClean="0">
                <a:latin typeface="Comic Sans MS" pitchFamily="66" charset="0"/>
              </a:rPr>
              <a:t>Many believed this </a:t>
            </a:r>
            <a:r>
              <a:rPr lang="en-US" sz="2400" dirty="0">
                <a:latin typeface="Comic Sans MS" pitchFamily="66" charset="0"/>
              </a:rPr>
              <a:t>contributed to the perception of an office “disconnected” from campus.</a:t>
            </a:r>
          </a:p>
          <a:p>
            <a:pPr marL="457200" lvl="1" indent="0">
              <a:buClr>
                <a:srgbClr val="C00000"/>
              </a:buClr>
              <a:buNone/>
            </a:pPr>
            <a:endParaRPr lang="en-US" sz="800" dirty="0" smtClean="0">
              <a:latin typeface="Comic Sans MS" pitchFamily="66" charset="0"/>
            </a:endParaRPr>
          </a:p>
          <a:p>
            <a:pPr lvl="1">
              <a:buClr>
                <a:srgbClr val="C00000"/>
              </a:buClr>
              <a:buFont typeface="Wingdings" pitchFamily="2" charset="2"/>
              <a:buChar char="ü"/>
            </a:pPr>
            <a:r>
              <a:rPr lang="en-US" sz="2400" dirty="0">
                <a:latin typeface="Comic Sans MS" pitchFamily="66" charset="0"/>
              </a:rPr>
              <a:t>Emphasis at OSR was on </a:t>
            </a:r>
            <a:r>
              <a:rPr lang="en-US" sz="2400" u="sng" dirty="0">
                <a:latin typeface="Comic Sans MS" pitchFamily="66" charset="0"/>
              </a:rPr>
              <a:t>operations</a:t>
            </a:r>
            <a:r>
              <a:rPr lang="en-US" sz="2400" dirty="0">
                <a:latin typeface="Comic Sans MS" pitchFamily="66" charset="0"/>
              </a:rPr>
              <a:t> (transaction processing).  The office was headed by a professional Research Administrator, but otherwise there were few high level research administrators available to assist campus units with complex issues.</a:t>
            </a:r>
          </a:p>
          <a:p>
            <a:pPr marL="457200" lvl="1" indent="0">
              <a:buClr>
                <a:srgbClr val="C00000"/>
              </a:buClr>
              <a:buNone/>
            </a:pPr>
            <a:endParaRPr lang="en-US" sz="2400" dirty="0" smtClean="0">
              <a:latin typeface="Comic Sans MS" pitchFamily="66" charset="0"/>
            </a:endParaRPr>
          </a:p>
        </p:txBody>
      </p:sp>
    </p:spTree>
    <p:extLst>
      <p:ext uri="{BB962C8B-B14F-4D97-AF65-F5344CB8AC3E}">
        <p14:creationId xmlns:p14="http://schemas.microsoft.com/office/powerpoint/2010/main" val="451686850"/>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275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27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228600"/>
            <a:ext cx="8763000" cy="762000"/>
          </a:xfrm>
          <a:solidFill>
            <a:srgbClr val="C00000"/>
          </a:solidFill>
          <a:ln w="38100">
            <a:solidFill>
              <a:schemeClr val="tx1"/>
            </a:solidFill>
          </a:ln>
        </p:spPr>
        <p:txBody>
          <a:bodyPr/>
          <a:lstStyle/>
          <a:p>
            <a:pPr algn="ctr"/>
            <a:r>
              <a:rPr lang="en-US" sz="4000" dirty="0">
                <a:solidFill>
                  <a:srgbClr val="FFFFFF"/>
                </a:solidFill>
                <a:latin typeface="Comic Sans MS" pitchFamily="66" charset="0"/>
              </a:rPr>
              <a:t>UNC-CH Case </a:t>
            </a:r>
            <a:r>
              <a:rPr lang="en-US" sz="4000" dirty="0" smtClean="0">
                <a:solidFill>
                  <a:srgbClr val="FFFFFF"/>
                </a:solidFill>
                <a:latin typeface="Comic Sans MS" pitchFamily="66" charset="0"/>
              </a:rPr>
              <a:t>Study: Background</a:t>
            </a:r>
          </a:p>
        </p:txBody>
      </p:sp>
      <p:sp>
        <p:nvSpPr>
          <p:cNvPr id="842755" name="Rectangle 3"/>
          <p:cNvSpPr>
            <a:spLocks noGrp="1" noChangeArrowheads="1"/>
          </p:cNvSpPr>
          <p:nvPr>
            <p:ph type="body" idx="1"/>
          </p:nvPr>
        </p:nvSpPr>
        <p:spPr>
          <a:xfrm>
            <a:off x="-76200" y="762000"/>
            <a:ext cx="9144000" cy="5257800"/>
          </a:xfrm>
        </p:spPr>
        <p:txBody>
          <a:bodyPr/>
          <a:lstStyle/>
          <a:p>
            <a:pPr>
              <a:lnSpc>
                <a:spcPct val="80000"/>
              </a:lnSpc>
              <a:buFont typeface="Wingdings" pitchFamily="2" charset="2"/>
              <a:buNone/>
            </a:pPr>
            <a:r>
              <a:rPr lang="en-US" sz="2800" dirty="0" smtClean="0"/>
              <a:t>	</a:t>
            </a:r>
            <a:r>
              <a:rPr lang="en-US" sz="2800" dirty="0" smtClean="0">
                <a:latin typeface="Comic Sans MS" pitchFamily="66" charset="0"/>
              </a:rPr>
              <a:t> </a:t>
            </a:r>
          </a:p>
          <a:p>
            <a:pPr>
              <a:lnSpc>
                <a:spcPct val="80000"/>
              </a:lnSpc>
              <a:buFont typeface="Wingdings" pitchFamily="2" charset="2"/>
              <a:buNone/>
            </a:pPr>
            <a:endParaRPr lang="en-US" sz="1000" dirty="0" smtClean="0">
              <a:latin typeface="Comic Sans MS" pitchFamily="66" charset="0"/>
            </a:endParaRPr>
          </a:p>
          <a:p>
            <a:pPr lvl="1">
              <a:buClr>
                <a:srgbClr val="C00000"/>
              </a:buClr>
              <a:buFont typeface="Wingdings" pitchFamily="2" charset="2"/>
              <a:buChar char="ü"/>
            </a:pPr>
            <a:r>
              <a:rPr lang="en-US" sz="2400" dirty="0">
                <a:latin typeface="Comic Sans MS" pitchFamily="66" charset="0"/>
              </a:rPr>
              <a:t>The quantity of sponsored research expanded rapidly during the period from 1990 through 2005 with little consideration by UNC management for building appropriate capacity within the OSR</a:t>
            </a:r>
            <a:r>
              <a:rPr lang="en-US" sz="2400" dirty="0" smtClean="0">
                <a:latin typeface="Comic Sans MS" pitchFamily="66" charset="0"/>
              </a:rPr>
              <a:t>.</a:t>
            </a:r>
          </a:p>
          <a:p>
            <a:pPr marL="457200" lvl="1" indent="0">
              <a:buClr>
                <a:srgbClr val="C00000"/>
              </a:buClr>
              <a:buNone/>
            </a:pPr>
            <a:r>
              <a:rPr lang="en-US" sz="800" dirty="0" smtClean="0">
                <a:latin typeface="Comic Sans MS" pitchFamily="66" charset="0"/>
              </a:rPr>
              <a:t> </a:t>
            </a:r>
          </a:p>
          <a:p>
            <a:pPr lvl="1">
              <a:buClr>
                <a:srgbClr val="C00000"/>
              </a:buClr>
              <a:buFont typeface="Wingdings" pitchFamily="2" charset="2"/>
              <a:buChar char="ü"/>
            </a:pPr>
            <a:r>
              <a:rPr lang="en-US" sz="2400" dirty="0" smtClean="0">
                <a:latin typeface="Comic Sans MS" pitchFamily="66" charset="0"/>
              </a:rPr>
              <a:t>By 2005, the strain on the system was obvious and because faculty complaints were so pervasive, the task of “fixing OSR” became a hot topic at South Building.</a:t>
            </a:r>
          </a:p>
          <a:p>
            <a:pPr marL="457200" lvl="1" indent="0">
              <a:buClr>
                <a:srgbClr val="C00000"/>
              </a:buClr>
              <a:buNone/>
            </a:pPr>
            <a:endParaRPr lang="en-US" sz="800" dirty="0" smtClean="0">
              <a:latin typeface="Comic Sans MS" pitchFamily="66" charset="0"/>
            </a:endParaRPr>
          </a:p>
        </p:txBody>
      </p:sp>
    </p:spTree>
    <p:extLst>
      <p:ext uri="{BB962C8B-B14F-4D97-AF65-F5344CB8AC3E}">
        <p14:creationId xmlns:p14="http://schemas.microsoft.com/office/powerpoint/2010/main" val="612676589"/>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2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47688" y="-76200"/>
            <a:ext cx="7758112" cy="1152525"/>
          </a:xfrm>
        </p:spPr>
        <p:txBody>
          <a:bodyPr/>
          <a:lstStyle/>
          <a:p>
            <a:pPr algn="ctr"/>
            <a:r>
              <a:rPr lang="en-US" sz="4000" dirty="0" smtClean="0">
                <a:solidFill>
                  <a:schemeClr val="tx1"/>
                </a:solidFill>
                <a:latin typeface="Comic Sans MS" pitchFamily="66" charset="0"/>
              </a:rPr>
              <a:t>Remember…</a:t>
            </a:r>
            <a:endParaRPr lang="en-US" sz="3600" dirty="0" smtClean="0">
              <a:solidFill>
                <a:schemeClr val="tx1"/>
              </a:solidFill>
              <a:latin typeface="Comic Sans MS" pitchFamily="66" charset="0"/>
            </a:endParaRPr>
          </a:p>
        </p:txBody>
      </p:sp>
      <p:sp>
        <p:nvSpPr>
          <p:cNvPr id="846851" name="Rectangle 3"/>
          <p:cNvSpPr>
            <a:spLocks noGrp="1" noChangeArrowheads="1"/>
          </p:cNvSpPr>
          <p:nvPr>
            <p:ph type="body" idx="1"/>
          </p:nvPr>
        </p:nvSpPr>
        <p:spPr>
          <a:xfrm>
            <a:off x="152400" y="990600"/>
            <a:ext cx="8991600" cy="4572000"/>
          </a:xfrm>
        </p:spPr>
        <p:txBody>
          <a:bodyPr/>
          <a:lstStyle/>
          <a:p>
            <a:pPr marL="457200" lvl="1" indent="-457200">
              <a:buClrTx/>
              <a:buFont typeface="Wingdings" pitchFamily="2" charset="2"/>
              <a:buChar char="§"/>
            </a:pPr>
            <a:r>
              <a:rPr lang="en-US" sz="3000" dirty="0" smtClean="0">
                <a:latin typeface="Comic Sans MS" pitchFamily="66" charset="0"/>
              </a:rPr>
              <a:t>Awards are made </a:t>
            </a:r>
            <a:r>
              <a:rPr lang="en-US" sz="3000" u="sng" dirty="0" smtClean="0">
                <a:solidFill>
                  <a:srgbClr val="C00000"/>
                </a:solidFill>
                <a:latin typeface="Comic Sans MS" pitchFamily="66" charset="0"/>
              </a:rPr>
              <a:t>to an organization</a:t>
            </a:r>
            <a:r>
              <a:rPr lang="en-US" sz="3000" dirty="0" smtClean="0">
                <a:solidFill>
                  <a:srgbClr val="C00000"/>
                </a:solidFill>
                <a:latin typeface="Comic Sans MS" pitchFamily="66" charset="0"/>
              </a:rPr>
              <a:t> </a:t>
            </a:r>
            <a:r>
              <a:rPr lang="en-US" sz="3000" dirty="0" smtClean="0">
                <a:latin typeface="Comic Sans MS" pitchFamily="66" charset="0"/>
              </a:rPr>
              <a:t>in the </a:t>
            </a:r>
            <a:r>
              <a:rPr lang="en-US" sz="3000" u="sng" dirty="0" smtClean="0">
                <a:latin typeface="Comic Sans MS" pitchFamily="66" charset="0"/>
              </a:rPr>
              <a:t>name</a:t>
            </a:r>
            <a:r>
              <a:rPr lang="en-US" sz="3000" dirty="0" smtClean="0">
                <a:latin typeface="Comic Sans MS" pitchFamily="66" charset="0"/>
              </a:rPr>
              <a:t> of a Principal Investigator.</a:t>
            </a:r>
          </a:p>
          <a:p>
            <a:pPr>
              <a:buClrTx/>
            </a:pPr>
            <a:r>
              <a:rPr lang="en-US" sz="3000" dirty="0">
                <a:latin typeface="Comic Sans MS" pitchFamily="66" charset="0"/>
              </a:rPr>
              <a:t>T</a:t>
            </a:r>
            <a:r>
              <a:rPr lang="en-US" sz="3000" dirty="0" smtClean="0">
                <a:latin typeface="Comic Sans MS" pitchFamily="66" charset="0"/>
              </a:rPr>
              <a:t>he PI has </a:t>
            </a:r>
            <a:r>
              <a:rPr lang="en-US" sz="3000" dirty="0">
                <a:latin typeface="Comic Sans MS" pitchFamily="66" charset="0"/>
              </a:rPr>
              <a:t>primary </a:t>
            </a:r>
            <a:r>
              <a:rPr lang="en-US" sz="3000" dirty="0" smtClean="0">
                <a:latin typeface="Comic Sans MS" pitchFamily="66" charset="0"/>
              </a:rPr>
              <a:t>responsibility for </a:t>
            </a:r>
            <a:r>
              <a:rPr lang="en-US" sz="3000" u="sng" dirty="0" smtClean="0">
                <a:solidFill>
                  <a:srgbClr val="C00000"/>
                </a:solidFill>
                <a:latin typeface="Comic Sans MS" pitchFamily="66" charset="0"/>
              </a:rPr>
              <a:t>project</a:t>
            </a:r>
            <a:r>
              <a:rPr lang="en-US" sz="3000" dirty="0" smtClean="0">
                <a:latin typeface="Comic Sans MS" pitchFamily="66" charset="0"/>
              </a:rPr>
              <a:t> </a:t>
            </a:r>
            <a:r>
              <a:rPr lang="en-US" sz="3000" u="sng" dirty="0" smtClean="0">
                <a:solidFill>
                  <a:srgbClr val="C00000"/>
                </a:solidFill>
                <a:latin typeface="Comic Sans MS" pitchFamily="66" charset="0"/>
              </a:rPr>
              <a:t>performance</a:t>
            </a:r>
            <a:r>
              <a:rPr lang="en-US" sz="3000" dirty="0">
                <a:latin typeface="Comic Sans MS" pitchFamily="66" charset="0"/>
              </a:rPr>
              <a:t> </a:t>
            </a:r>
            <a:r>
              <a:rPr lang="en-US" sz="3000" dirty="0" smtClean="0">
                <a:latin typeface="Comic Sans MS" pitchFamily="66" charset="0"/>
              </a:rPr>
              <a:t>and the university has rather complex</a:t>
            </a:r>
            <a:r>
              <a:rPr lang="en-US" sz="3000" dirty="0" smtClean="0">
                <a:solidFill>
                  <a:srgbClr val="C00000"/>
                </a:solidFill>
                <a:latin typeface="Comic Sans MS" pitchFamily="66" charset="0"/>
              </a:rPr>
              <a:t> </a:t>
            </a:r>
            <a:r>
              <a:rPr lang="en-US" sz="3000" u="sng" dirty="0" smtClean="0">
                <a:solidFill>
                  <a:srgbClr val="C00000"/>
                </a:solidFill>
                <a:latin typeface="Comic Sans MS" pitchFamily="66" charset="0"/>
              </a:rPr>
              <a:t>compliance</a:t>
            </a:r>
            <a:r>
              <a:rPr lang="en-US" sz="3000" dirty="0" smtClean="0">
                <a:solidFill>
                  <a:srgbClr val="C00000"/>
                </a:solidFill>
                <a:latin typeface="Comic Sans MS" pitchFamily="66" charset="0"/>
              </a:rPr>
              <a:t> </a:t>
            </a:r>
            <a:r>
              <a:rPr lang="en-US" sz="3000" dirty="0" smtClean="0">
                <a:latin typeface="Comic Sans MS" pitchFamily="66" charset="0"/>
              </a:rPr>
              <a:t>responsibilities.</a:t>
            </a:r>
          </a:p>
          <a:p>
            <a:pPr lvl="1">
              <a:buClrTx/>
            </a:pPr>
            <a:r>
              <a:rPr lang="en-US" sz="2600" dirty="0" smtClean="0">
                <a:latin typeface="Comic Sans MS" pitchFamily="66" charset="0"/>
              </a:rPr>
              <a:t>As the legal recipient/contractor, the university has the ultimate legal burden for compliance.</a:t>
            </a:r>
          </a:p>
          <a:p>
            <a:pPr lvl="1">
              <a:buClrTx/>
            </a:pPr>
            <a:r>
              <a:rPr lang="en-US" sz="2600" dirty="0">
                <a:latin typeface="Comic Sans MS" pitchFamily="66" charset="0"/>
              </a:rPr>
              <a:t>U</a:t>
            </a:r>
            <a:r>
              <a:rPr lang="en-US" sz="2600" dirty="0" smtClean="0">
                <a:latin typeface="Comic Sans MS" pitchFamily="66" charset="0"/>
              </a:rPr>
              <a:t>nder “Expanded Authority”, universities are granted authority to act on behalf of the Government in certain areas, e.g., NCEs.</a:t>
            </a:r>
          </a:p>
          <a:p>
            <a:pPr lvl="1">
              <a:buClrTx/>
            </a:pPr>
            <a:r>
              <a:rPr lang="en-US" sz="2600" dirty="0">
                <a:latin typeface="Comic Sans MS" pitchFamily="66" charset="0"/>
              </a:rPr>
              <a:t>S</a:t>
            </a:r>
            <a:r>
              <a:rPr lang="en-US" sz="2600" dirty="0" smtClean="0">
                <a:latin typeface="Comic Sans MS" pitchFamily="66" charset="0"/>
              </a:rPr>
              <a:t>ystem must be independent, compliant with federal requirements and subject to audit.</a:t>
            </a:r>
          </a:p>
        </p:txBody>
      </p:sp>
      <p:sp>
        <p:nvSpPr>
          <p:cNvPr id="4" name="Oval 3"/>
          <p:cNvSpPr/>
          <p:nvPr/>
        </p:nvSpPr>
        <p:spPr bwMode="auto">
          <a:xfrm>
            <a:off x="711200" y="3606800"/>
            <a:ext cx="7772400" cy="27432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a:lstStyle/>
          <a:p>
            <a:pPr algn="ctr">
              <a:defRPr/>
            </a:pPr>
            <a:r>
              <a:rPr lang="en-US" sz="3600" dirty="0">
                <a:solidFill>
                  <a:srgbClr val="FFFFFF"/>
                </a:solidFill>
                <a:latin typeface="Comic Sans MS" pitchFamily="66" charset="0"/>
              </a:rPr>
              <a:t>U</a:t>
            </a:r>
            <a:r>
              <a:rPr lang="en-US" sz="3600" dirty="0" smtClean="0">
                <a:solidFill>
                  <a:srgbClr val="FFFFFF"/>
                </a:solidFill>
                <a:latin typeface="Comic Sans MS" pitchFamily="66" charset="0"/>
              </a:rPr>
              <a:t>niversity SROs must pay careful attention to rules and compliance!</a:t>
            </a:r>
            <a:endParaRPr lang="en-US" sz="3600" dirty="0">
              <a:solidFill>
                <a:srgbClr val="FFFFFF"/>
              </a:solidFill>
            </a:endParaRPr>
          </a:p>
        </p:txBody>
      </p:sp>
    </p:spTree>
    <p:extLst>
      <p:ext uri="{BB962C8B-B14F-4D97-AF65-F5344CB8AC3E}">
        <p14:creationId xmlns:p14="http://schemas.microsoft.com/office/powerpoint/2010/main" val="3167293923"/>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228600"/>
            <a:ext cx="8763000" cy="762000"/>
          </a:xfrm>
          <a:solidFill>
            <a:srgbClr val="C00000"/>
          </a:solidFill>
          <a:ln w="38100">
            <a:solidFill>
              <a:schemeClr val="tx1"/>
            </a:solidFill>
          </a:ln>
        </p:spPr>
        <p:txBody>
          <a:bodyPr/>
          <a:lstStyle/>
          <a:p>
            <a:pPr algn="ctr"/>
            <a:r>
              <a:rPr lang="en-US" sz="4000" dirty="0">
                <a:solidFill>
                  <a:srgbClr val="FFFFFF"/>
                </a:solidFill>
                <a:latin typeface="Comic Sans MS" pitchFamily="66" charset="0"/>
              </a:rPr>
              <a:t>UNC-CH Case </a:t>
            </a:r>
            <a:r>
              <a:rPr lang="en-US" sz="4000" dirty="0" smtClean="0">
                <a:solidFill>
                  <a:srgbClr val="FFFFFF"/>
                </a:solidFill>
                <a:latin typeface="Comic Sans MS" pitchFamily="66" charset="0"/>
              </a:rPr>
              <a:t>Study: Background</a:t>
            </a:r>
          </a:p>
        </p:txBody>
      </p:sp>
      <p:sp>
        <p:nvSpPr>
          <p:cNvPr id="842755" name="Rectangle 3"/>
          <p:cNvSpPr>
            <a:spLocks noGrp="1" noChangeArrowheads="1"/>
          </p:cNvSpPr>
          <p:nvPr>
            <p:ph type="body" idx="1"/>
          </p:nvPr>
        </p:nvSpPr>
        <p:spPr>
          <a:xfrm>
            <a:off x="-76200" y="762000"/>
            <a:ext cx="9144000" cy="5257800"/>
          </a:xfrm>
        </p:spPr>
        <p:txBody>
          <a:bodyPr/>
          <a:lstStyle/>
          <a:p>
            <a:pPr>
              <a:lnSpc>
                <a:spcPct val="80000"/>
              </a:lnSpc>
              <a:buFont typeface="Wingdings" pitchFamily="2" charset="2"/>
              <a:buNone/>
            </a:pPr>
            <a:r>
              <a:rPr lang="en-US" sz="2800" dirty="0" smtClean="0"/>
              <a:t>	</a:t>
            </a:r>
            <a:r>
              <a:rPr lang="en-US" sz="2800" dirty="0" smtClean="0">
                <a:latin typeface="Comic Sans MS" pitchFamily="66" charset="0"/>
              </a:rPr>
              <a:t> </a:t>
            </a:r>
            <a:endParaRPr lang="en-US" sz="2400" dirty="0" smtClean="0">
              <a:latin typeface="Comic Sans MS" pitchFamily="66" charset="0"/>
            </a:endParaRPr>
          </a:p>
          <a:p>
            <a:pPr lvl="1">
              <a:buClr>
                <a:srgbClr val="C00000"/>
              </a:buClr>
              <a:buFont typeface="Wingdings" pitchFamily="2" charset="2"/>
              <a:buChar char="ü"/>
            </a:pPr>
            <a:r>
              <a:rPr lang="en-US" sz="2400" u="sng" dirty="0" smtClean="0">
                <a:latin typeface="Comic Sans MS" pitchFamily="66" charset="0"/>
              </a:rPr>
              <a:t>View from within OSR</a:t>
            </a:r>
            <a:r>
              <a:rPr lang="en-US" sz="2400" dirty="0" smtClean="0">
                <a:latin typeface="Comic Sans MS" pitchFamily="66" charset="0"/>
              </a:rPr>
              <a:t> - We are working as hard as we can and can never keep up with the demand.  We need to hire more people.  And by the way, everybody hates us!</a:t>
            </a:r>
          </a:p>
          <a:p>
            <a:pPr marL="457200" lvl="1" indent="0">
              <a:buClr>
                <a:srgbClr val="C00000"/>
              </a:buClr>
              <a:buNone/>
            </a:pPr>
            <a:endParaRPr lang="en-US" sz="800" dirty="0">
              <a:latin typeface="Comic Sans MS" pitchFamily="66" charset="0"/>
            </a:endParaRPr>
          </a:p>
          <a:p>
            <a:pPr lvl="1">
              <a:buClr>
                <a:srgbClr val="C00000"/>
              </a:buClr>
              <a:buFont typeface="Wingdings" pitchFamily="2" charset="2"/>
              <a:buChar char="ü"/>
            </a:pPr>
            <a:r>
              <a:rPr lang="en-US" sz="2400" u="sng" dirty="0" smtClean="0">
                <a:latin typeface="Comic Sans MS" pitchFamily="66" charset="0"/>
              </a:rPr>
              <a:t>View from Campus</a:t>
            </a:r>
            <a:r>
              <a:rPr lang="en-US" sz="2400" dirty="0" smtClean="0">
                <a:latin typeface="Comic Sans MS" pitchFamily="66" charset="0"/>
              </a:rPr>
              <a:t> – Good faculty are leaving UNC because of the poor quality of support provided by OSR.  It takes far too long to get answers to simple questions, phone calls aren’t being returned and simple transactions (getting an account number for a new award) take far too long.  Evidence of complaints from funding agencies was also growing.  </a:t>
            </a:r>
          </a:p>
          <a:p>
            <a:pPr lvl="1">
              <a:buClr>
                <a:srgbClr val="C00000"/>
              </a:buClr>
              <a:buFont typeface="Wingdings" pitchFamily="2" charset="2"/>
              <a:buChar char="ü"/>
            </a:pPr>
            <a:endParaRPr lang="en-US" sz="800" dirty="0">
              <a:latin typeface="Comic Sans MS" pitchFamily="66" charset="0"/>
            </a:endParaRPr>
          </a:p>
          <a:p>
            <a:pPr marL="457200" lvl="1" indent="0" algn="ctr">
              <a:buClr>
                <a:srgbClr val="C00000"/>
              </a:buClr>
              <a:buNone/>
            </a:pPr>
            <a:r>
              <a:rPr lang="en-US" sz="3600" dirty="0" smtClean="0">
                <a:latin typeface="Comic Sans MS" pitchFamily="66" charset="0"/>
              </a:rPr>
              <a:t>Both were correct!</a:t>
            </a:r>
          </a:p>
        </p:txBody>
      </p:sp>
    </p:spTree>
    <p:extLst>
      <p:ext uri="{BB962C8B-B14F-4D97-AF65-F5344CB8AC3E}">
        <p14:creationId xmlns:p14="http://schemas.microsoft.com/office/powerpoint/2010/main" val="910315786"/>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275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27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228600"/>
            <a:ext cx="8763000" cy="1219200"/>
          </a:xfrm>
          <a:solidFill>
            <a:srgbClr val="C00000"/>
          </a:solidFill>
          <a:ln w="38100">
            <a:solidFill>
              <a:schemeClr val="tx1"/>
            </a:solidFill>
          </a:ln>
        </p:spPr>
        <p:txBody>
          <a:bodyPr/>
          <a:lstStyle/>
          <a:p>
            <a:pPr algn="ctr"/>
            <a:r>
              <a:rPr lang="en-US" sz="3600" dirty="0" smtClean="0">
                <a:solidFill>
                  <a:srgbClr val="FFFFFF"/>
                </a:solidFill>
                <a:latin typeface="Comic Sans MS" pitchFamily="66" charset="0"/>
              </a:rPr>
              <a:t>UNC-CH Case Study                        Crisis Point Reached in 2006!</a:t>
            </a:r>
          </a:p>
        </p:txBody>
      </p:sp>
      <p:sp>
        <p:nvSpPr>
          <p:cNvPr id="842755" name="Rectangle 3"/>
          <p:cNvSpPr>
            <a:spLocks noGrp="1" noChangeArrowheads="1"/>
          </p:cNvSpPr>
          <p:nvPr>
            <p:ph type="body" idx="1"/>
          </p:nvPr>
        </p:nvSpPr>
        <p:spPr>
          <a:xfrm>
            <a:off x="76200" y="1447800"/>
            <a:ext cx="9144000" cy="5257800"/>
          </a:xfrm>
        </p:spPr>
        <p:txBody>
          <a:bodyPr/>
          <a:lstStyle/>
          <a:p>
            <a:pPr>
              <a:buFont typeface="Wingdings" pitchFamily="2" charset="2"/>
              <a:buNone/>
            </a:pPr>
            <a:r>
              <a:rPr lang="en-US" sz="2800" dirty="0" smtClean="0"/>
              <a:t>	</a:t>
            </a:r>
            <a:r>
              <a:rPr lang="en-US" sz="2600" dirty="0">
                <a:latin typeface="Comic Sans MS" pitchFamily="66" charset="0"/>
              </a:rPr>
              <a:t>T</a:t>
            </a:r>
            <a:r>
              <a:rPr lang="en-US" sz="2600" dirty="0" smtClean="0">
                <a:latin typeface="Comic Sans MS" pitchFamily="66" charset="0"/>
              </a:rPr>
              <a:t>he Vice Chancellor for Research appointed an OSR review committee!</a:t>
            </a:r>
          </a:p>
          <a:p>
            <a:pPr>
              <a:lnSpc>
                <a:spcPct val="80000"/>
              </a:lnSpc>
              <a:buFont typeface="Wingdings" pitchFamily="2" charset="2"/>
              <a:buNone/>
            </a:pPr>
            <a:endParaRPr lang="en-US" sz="400" dirty="0" smtClean="0">
              <a:latin typeface="Comic Sans MS" pitchFamily="66" charset="0"/>
            </a:endParaRPr>
          </a:p>
          <a:p>
            <a:pPr lvl="1">
              <a:buClr>
                <a:srgbClr val="C00000"/>
              </a:buClr>
              <a:buFont typeface="Wingdings" pitchFamily="2" charset="2"/>
              <a:buChar char="ü"/>
            </a:pPr>
            <a:r>
              <a:rPr lang="en-US" sz="2600" dirty="0" smtClean="0">
                <a:latin typeface="Comic Sans MS" pitchFamily="66" charset="0"/>
              </a:rPr>
              <a:t>Broad mandate for reviewing operations and making recommendations for improvement.</a:t>
            </a:r>
          </a:p>
          <a:p>
            <a:pPr lvl="1">
              <a:buClr>
                <a:srgbClr val="C00000"/>
              </a:buClr>
              <a:buFont typeface="Wingdings" pitchFamily="2" charset="2"/>
              <a:buChar char="ü"/>
            </a:pPr>
            <a:r>
              <a:rPr lang="en-US" sz="2600" dirty="0" smtClean="0">
                <a:latin typeface="Comic Sans MS" pitchFamily="66" charset="0"/>
              </a:rPr>
              <a:t>15 members - 11 from campus, 4 from OSR.</a:t>
            </a:r>
          </a:p>
          <a:p>
            <a:pPr lvl="1">
              <a:buClr>
                <a:srgbClr val="C00000"/>
              </a:buClr>
              <a:buFont typeface="Wingdings" pitchFamily="2" charset="2"/>
              <a:buChar char="ü"/>
            </a:pPr>
            <a:r>
              <a:rPr lang="en-US" sz="2600" dirty="0" smtClean="0">
                <a:latin typeface="Comic Sans MS" pitchFamily="66" charset="0"/>
              </a:rPr>
              <a:t>Met weekly for 14 months.</a:t>
            </a:r>
          </a:p>
          <a:p>
            <a:pPr lvl="1">
              <a:buClr>
                <a:srgbClr val="C00000"/>
              </a:buClr>
              <a:buFont typeface="Wingdings" pitchFamily="2" charset="2"/>
              <a:buChar char="ü"/>
            </a:pPr>
            <a:r>
              <a:rPr lang="en-US" sz="2600" dirty="0" smtClean="0">
                <a:latin typeface="Comic Sans MS" pitchFamily="66" charset="0"/>
              </a:rPr>
              <a:t>Sought input through public hearings, group meetings, interviews with key faculty.</a:t>
            </a:r>
          </a:p>
          <a:p>
            <a:pPr lvl="1">
              <a:buClr>
                <a:srgbClr val="C00000"/>
              </a:buClr>
              <a:buFont typeface="Wingdings" pitchFamily="2" charset="2"/>
              <a:buChar char="ü"/>
            </a:pPr>
            <a:r>
              <a:rPr lang="en-US" sz="2600" dirty="0">
                <a:latin typeface="Comic Sans MS" pitchFamily="66" charset="0"/>
              </a:rPr>
              <a:t>Interim recommendations and final report</a:t>
            </a:r>
            <a:r>
              <a:rPr lang="en-US" sz="2600" dirty="0" smtClean="0">
                <a:latin typeface="Comic Sans MS" pitchFamily="66" charset="0"/>
              </a:rPr>
              <a:t>.</a:t>
            </a:r>
          </a:p>
          <a:p>
            <a:pPr lvl="1">
              <a:buClr>
                <a:srgbClr val="C00000"/>
              </a:buClr>
              <a:buFont typeface="Wingdings" pitchFamily="2" charset="2"/>
              <a:buChar char="ü"/>
            </a:pPr>
            <a:r>
              <a:rPr lang="en-US" sz="2600" b="1" dirty="0" smtClean="0">
                <a:solidFill>
                  <a:srgbClr val="C00000"/>
                </a:solidFill>
                <a:latin typeface="Comic Sans MS" pitchFamily="66" charset="0"/>
              </a:rPr>
              <a:t>Ground Rule: </a:t>
            </a:r>
            <a:r>
              <a:rPr lang="en-US" sz="2600" dirty="0" smtClean="0">
                <a:latin typeface="Comic Sans MS" pitchFamily="66" charset="0"/>
              </a:rPr>
              <a:t>Discussion of individual staff performance was off limits!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275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275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4275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4275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42755">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427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372600" y="-1371600"/>
            <a:ext cx="138113" cy="1076325"/>
          </a:xfrm>
        </p:spPr>
        <p:txBody>
          <a:bodyPr/>
          <a:lstStyle/>
          <a:p>
            <a:pPr algn="ctr"/>
            <a:r>
              <a:rPr lang="en-US" dirty="0" err="1" smtClean="0">
                <a:solidFill>
                  <a:srgbClr val="C00000"/>
                </a:solidFill>
                <a:latin typeface="Comic Sans MS" pitchFamily="66" charset="0"/>
              </a:rPr>
              <a:t>ve</a:t>
            </a:r>
            <a:endParaRPr lang="en-US" dirty="0" smtClean="0">
              <a:solidFill>
                <a:srgbClr val="C00000"/>
              </a:solidFill>
              <a:latin typeface="Comic Sans MS" pitchFamily="66" charset="0"/>
            </a:endParaRPr>
          </a:p>
        </p:txBody>
      </p:sp>
      <p:sp>
        <p:nvSpPr>
          <p:cNvPr id="20483" name="Rectangle 3"/>
          <p:cNvSpPr>
            <a:spLocks noGrp="1" noChangeArrowheads="1"/>
          </p:cNvSpPr>
          <p:nvPr>
            <p:ph type="body" idx="1"/>
          </p:nvPr>
        </p:nvSpPr>
        <p:spPr>
          <a:xfrm>
            <a:off x="228600" y="2667001"/>
            <a:ext cx="8229600" cy="3429000"/>
          </a:xfrm>
        </p:spPr>
        <p:txBody>
          <a:bodyPr/>
          <a:lstStyle/>
          <a:p>
            <a:pPr algn="ctr">
              <a:buFont typeface="Wingdings" pitchFamily="2" charset="2"/>
              <a:buNone/>
            </a:pPr>
            <a:r>
              <a:rPr lang="en-US" sz="4000" dirty="0" smtClean="0">
                <a:latin typeface="Comic Sans MS" pitchFamily="66" charset="0"/>
              </a:rPr>
              <a:t>“UNC-Chapel Hill’s world class faculty research enterprise deserves and requires a world class administrative support system!”</a:t>
            </a:r>
          </a:p>
        </p:txBody>
      </p:sp>
      <p:sp>
        <p:nvSpPr>
          <p:cNvPr id="4" name="Oval 3"/>
          <p:cNvSpPr/>
          <p:nvPr/>
        </p:nvSpPr>
        <p:spPr bwMode="auto">
          <a:xfrm>
            <a:off x="762000" y="762000"/>
            <a:ext cx="8001000" cy="1524000"/>
          </a:xfrm>
          <a:prstGeom prst="ellipse">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a:lstStyle/>
          <a:p>
            <a:pPr algn="ctr">
              <a:defRPr/>
            </a:pPr>
            <a:r>
              <a:rPr lang="en-US" sz="4800" kern="0" dirty="0">
                <a:solidFill>
                  <a:srgbClr val="FFFFFF"/>
                </a:solidFill>
                <a:latin typeface="Comic Sans MS" pitchFamily="66" charset="0"/>
                <a:ea typeface="+mj-ea"/>
                <a:cs typeface="+mj-cs"/>
              </a:rPr>
              <a:t>Guiding Principle!</a:t>
            </a:r>
            <a:endParaRPr lang="en-US" sz="4800" dirty="0">
              <a:solidFill>
                <a:srgbClr val="FFFFFF"/>
              </a:solidFill>
            </a:endParaRPr>
          </a:p>
        </p:txBody>
      </p:sp>
    </p:spTree>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152400"/>
            <a:ext cx="8382000" cy="1219200"/>
          </a:xfrm>
          <a:solidFill>
            <a:srgbClr val="C00000"/>
          </a:solidFill>
          <a:ln w="38100">
            <a:solidFill>
              <a:schemeClr val="tx1"/>
            </a:solidFill>
          </a:ln>
        </p:spPr>
        <p:txBody>
          <a:bodyPr/>
          <a:lstStyle/>
          <a:p>
            <a:pPr algn="ctr"/>
            <a:r>
              <a:rPr lang="en-US" sz="4000" dirty="0" smtClean="0">
                <a:solidFill>
                  <a:srgbClr val="FFFFFF"/>
                </a:solidFill>
                <a:latin typeface="Comic Sans MS" pitchFamily="66" charset="0"/>
              </a:rPr>
              <a:t>Statement of Problem </a:t>
            </a:r>
            <a:br>
              <a:rPr lang="en-US" sz="4000" dirty="0" smtClean="0">
                <a:solidFill>
                  <a:srgbClr val="FFFFFF"/>
                </a:solidFill>
                <a:latin typeface="Comic Sans MS" pitchFamily="66" charset="0"/>
              </a:rPr>
            </a:br>
            <a:r>
              <a:rPr lang="en-US" sz="3600" dirty="0" smtClean="0">
                <a:solidFill>
                  <a:srgbClr val="FFFFFF"/>
                </a:solidFill>
                <a:latin typeface="Comic Sans MS" pitchFamily="66" charset="0"/>
              </a:rPr>
              <a:t>(Initial Findings)</a:t>
            </a:r>
          </a:p>
        </p:txBody>
      </p:sp>
      <p:sp>
        <p:nvSpPr>
          <p:cNvPr id="846851" name="Rectangle 3"/>
          <p:cNvSpPr>
            <a:spLocks noGrp="1" noChangeArrowheads="1"/>
          </p:cNvSpPr>
          <p:nvPr>
            <p:ph type="body" idx="1"/>
          </p:nvPr>
        </p:nvSpPr>
        <p:spPr>
          <a:xfrm>
            <a:off x="431800" y="1600200"/>
            <a:ext cx="8686800" cy="4648200"/>
          </a:xfrm>
        </p:spPr>
        <p:txBody>
          <a:bodyPr/>
          <a:lstStyle/>
          <a:p>
            <a:pPr>
              <a:buClr>
                <a:srgbClr val="C00000"/>
              </a:buClr>
              <a:buFont typeface="Wingdings" pitchFamily="2" charset="2"/>
              <a:buChar char="ü"/>
            </a:pPr>
            <a:r>
              <a:rPr lang="en-US" sz="2800" dirty="0" smtClean="0">
                <a:latin typeface="Comic Sans MS" pitchFamily="66" charset="0"/>
              </a:rPr>
              <a:t>Excessive processing delays - account numbers, budget modifications, project extensions.</a:t>
            </a:r>
          </a:p>
          <a:p>
            <a:pPr>
              <a:buClr>
                <a:srgbClr val="C00000"/>
              </a:buClr>
              <a:buFont typeface="Wingdings" pitchFamily="2" charset="2"/>
              <a:buChar char="ü"/>
            </a:pPr>
            <a:r>
              <a:rPr lang="en-US" sz="2800" dirty="0" smtClean="0">
                <a:latin typeface="Comic Sans MS" pitchFamily="66" charset="0"/>
              </a:rPr>
              <a:t>Inadequate communication between OSR and campus – problems with both high level communication and routine communication (just getting calls returned).</a:t>
            </a:r>
          </a:p>
          <a:p>
            <a:pPr>
              <a:buClr>
                <a:srgbClr val="C00000"/>
              </a:buClr>
              <a:buFont typeface="Wingdings" pitchFamily="2" charset="2"/>
              <a:buChar char="ü"/>
            </a:pPr>
            <a:r>
              <a:rPr lang="en-US" sz="2800" dirty="0" smtClean="0">
                <a:latin typeface="Comic Sans MS" pitchFamily="66" charset="0"/>
              </a:rPr>
              <a:t>Inadequate communication between OSR units, especially between pre-award and post-award.</a:t>
            </a:r>
          </a:p>
          <a:p>
            <a:pPr>
              <a:buClr>
                <a:srgbClr val="C00000"/>
              </a:buClr>
              <a:buFont typeface="Wingdings" pitchFamily="2" charset="2"/>
              <a:buChar char="ü"/>
            </a:pPr>
            <a:r>
              <a:rPr lang="en-US" sz="2800" dirty="0" smtClean="0">
                <a:latin typeface="Comic Sans MS" pitchFamily="66" charset="0"/>
              </a:rPr>
              <a:t>Inconsistent policy interpretation within OSR staff.</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152400"/>
            <a:ext cx="8534400" cy="762000"/>
          </a:xfrm>
          <a:solidFill>
            <a:srgbClr val="C00000"/>
          </a:solidFill>
          <a:ln w="38100">
            <a:solidFill>
              <a:schemeClr val="tx1"/>
            </a:solidFill>
          </a:ln>
        </p:spPr>
        <p:txBody>
          <a:bodyPr/>
          <a:lstStyle/>
          <a:p>
            <a:pPr algn="ctr"/>
            <a:r>
              <a:rPr lang="en-US" sz="4000" dirty="0" smtClean="0">
                <a:solidFill>
                  <a:srgbClr val="FFFFFF"/>
                </a:solidFill>
                <a:latin typeface="Comic Sans MS" pitchFamily="66" charset="0"/>
              </a:rPr>
              <a:t>Six Sequential Topics for Review</a:t>
            </a:r>
          </a:p>
        </p:txBody>
      </p:sp>
      <p:sp>
        <p:nvSpPr>
          <p:cNvPr id="848899" name="Rectangle 3"/>
          <p:cNvSpPr>
            <a:spLocks noGrp="1" noChangeArrowheads="1"/>
          </p:cNvSpPr>
          <p:nvPr>
            <p:ph type="body" idx="1"/>
          </p:nvPr>
        </p:nvSpPr>
        <p:spPr>
          <a:xfrm>
            <a:off x="381000" y="1295400"/>
            <a:ext cx="8763000" cy="4267200"/>
          </a:xfrm>
        </p:spPr>
        <p:txBody>
          <a:bodyPr/>
          <a:lstStyle/>
          <a:p>
            <a:pPr>
              <a:buClr>
                <a:srgbClr val="C00000"/>
              </a:buClr>
              <a:buFont typeface="Wingdings" pitchFamily="2" charset="2"/>
              <a:buChar char="ü"/>
              <a:tabLst>
                <a:tab pos="406400" algn="l"/>
              </a:tabLst>
            </a:pPr>
            <a:r>
              <a:rPr lang="en-US" dirty="0" smtClean="0">
                <a:latin typeface="Comic Sans MS" pitchFamily="66" charset="0"/>
              </a:rPr>
              <a:t> </a:t>
            </a:r>
            <a:r>
              <a:rPr lang="en-US" sz="3000" dirty="0" smtClean="0">
                <a:latin typeface="Comic Sans MS" pitchFamily="66" charset="0"/>
              </a:rPr>
              <a:t>Organizational structure</a:t>
            </a:r>
          </a:p>
          <a:p>
            <a:pPr>
              <a:buClr>
                <a:srgbClr val="C00000"/>
              </a:buClr>
              <a:buFont typeface="Wingdings" pitchFamily="2" charset="2"/>
              <a:buChar char="ü"/>
              <a:tabLst>
                <a:tab pos="406400" algn="l"/>
              </a:tabLst>
            </a:pPr>
            <a:r>
              <a:rPr lang="en-US" sz="3000" dirty="0" smtClean="0">
                <a:latin typeface="Comic Sans MS" pitchFamily="66" charset="0"/>
              </a:rPr>
              <a:t> Use of automation</a:t>
            </a:r>
          </a:p>
          <a:p>
            <a:pPr>
              <a:buClr>
                <a:srgbClr val="C00000"/>
              </a:buClr>
              <a:buFont typeface="Wingdings" pitchFamily="2" charset="2"/>
              <a:buChar char="ü"/>
              <a:tabLst>
                <a:tab pos="406400" algn="l"/>
              </a:tabLst>
            </a:pPr>
            <a:r>
              <a:rPr lang="en-US" sz="3000" dirty="0" smtClean="0">
                <a:latin typeface="Comic Sans MS" pitchFamily="66" charset="0"/>
              </a:rPr>
              <a:t> Policy, procedures, workflow, priorities  	 	 and duplication of effort</a:t>
            </a:r>
          </a:p>
          <a:p>
            <a:pPr>
              <a:buClr>
                <a:srgbClr val="C00000"/>
              </a:buClr>
              <a:buFont typeface="Wingdings" pitchFamily="2" charset="2"/>
              <a:buChar char="ü"/>
              <a:tabLst>
                <a:tab pos="406400" algn="l"/>
              </a:tabLst>
            </a:pPr>
            <a:r>
              <a:rPr lang="en-US" sz="3000" dirty="0" smtClean="0">
                <a:latin typeface="Comic Sans MS" pitchFamily="66" charset="0"/>
              </a:rPr>
              <a:t> Sharing responsibility/authority with     	 	 campus sub-units</a:t>
            </a:r>
          </a:p>
          <a:p>
            <a:pPr>
              <a:buClr>
                <a:srgbClr val="C00000"/>
              </a:buClr>
              <a:buFont typeface="Wingdings" pitchFamily="2" charset="2"/>
              <a:buChar char="ü"/>
              <a:tabLst>
                <a:tab pos="406400" algn="l"/>
              </a:tabLst>
            </a:pPr>
            <a:r>
              <a:rPr lang="en-US" sz="3000" dirty="0" smtClean="0">
                <a:latin typeface="Comic Sans MS" pitchFamily="66" charset="0"/>
              </a:rPr>
              <a:t> Staff skills/experience/education levels</a:t>
            </a:r>
          </a:p>
          <a:p>
            <a:pPr>
              <a:buClr>
                <a:srgbClr val="C00000"/>
              </a:buClr>
              <a:buFont typeface="Wingdings" pitchFamily="2" charset="2"/>
              <a:buChar char="ü"/>
              <a:tabLst>
                <a:tab pos="406400" algn="l"/>
              </a:tabLst>
            </a:pPr>
            <a:r>
              <a:rPr lang="en-US" sz="3000" dirty="0" smtClean="0">
                <a:latin typeface="Comic Sans MS" pitchFamily="66" charset="0"/>
              </a:rPr>
              <a:t> Number of staff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48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88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488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488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488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488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152400"/>
            <a:ext cx="8456613" cy="1465263"/>
          </a:xfrm>
        </p:spPr>
        <p:txBody>
          <a:bodyPr/>
          <a:lstStyle/>
          <a:p>
            <a:pPr algn="ctr"/>
            <a:r>
              <a:rPr lang="en-US" dirty="0" smtClean="0">
                <a:solidFill>
                  <a:schemeClr val="tx1"/>
                </a:solidFill>
                <a:latin typeface="Comic Sans MS" pitchFamily="66" charset="0"/>
              </a:rPr>
              <a:t>Research Dollars v. Staffing </a:t>
            </a:r>
          </a:p>
        </p:txBody>
      </p:sp>
      <p:pic>
        <p:nvPicPr>
          <p:cNvPr id="23555" name="Picture 3"/>
          <p:cNvPicPr>
            <a:picLocks noChangeAspect="1" noChangeArrowheads="1"/>
          </p:cNvPicPr>
          <p:nvPr/>
        </p:nvPicPr>
        <p:blipFill>
          <a:blip r:embed="rId3" cstate="print"/>
          <a:srcRect/>
          <a:stretch>
            <a:fillRect/>
          </a:stretch>
        </p:blipFill>
        <p:spPr bwMode="auto">
          <a:xfrm>
            <a:off x="103188" y="1600200"/>
            <a:ext cx="8964612" cy="4572000"/>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152400"/>
            <a:ext cx="8305800" cy="838200"/>
          </a:xfrm>
          <a:solidFill>
            <a:srgbClr val="C00000"/>
          </a:solidFill>
          <a:ln w="38100">
            <a:solidFill>
              <a:schemeClr val="tx1"/>
            </a:solidFill>
          </a:ln>
        </p:spPr>
        <p:txBody>
          <a:bodyPr/>
          <a:lstStyle/>
          <a:p>
            <a:pPr algn="ctr"/>
            <a:r>
              <a:rPr lang="en-US" sz="4000" dirty="0" smtClean="0">
                <a:solidFill>
                  <a:srgbClr val="FFFFFF"/>
                </a:solidFill>
                <a:latin typeface="Comic Sans MS" pitchFamily="66" charset="0"/>
              </a:rPr>
              <a:t>No “Silver Bullet” Solution!</a:t>
            </a:r>
          </a:p>
        </p:txBody>
      </p:sp>
      <p:sp>
        <p:nvSpPr>
          <p:cNvPr id="850947" name="Rectangle 3"/>
          <p:cNvSpPr>
            <a:spLocks noGrp="1" noChangeArrowheads="1"/>
          </p:cNvSpPr>
          <p:nvPr>
            <p:ph type="body" idx="1"/>
          </p:nvPr>
        </p:nvSpPr>
        <p:spPr>
          <a:xfrm>
            <a:off x="395288" y="1371600"/>
            <a:ext cx="8596312" cy="4495800"/>
          </a:xfrm>
        </p:spPr>
        <p:txBody>
          <a:bodyPr/>
          <a:lstStyle/>
          <a:p>
            <a:pPr>
              <a:buClr>
                <a:srgbClr val="C00000"/>
              </a:buClr>
              <a:buFont typeface="Wingdings" pitchFamily="2" charset="2"/>
              <a:buChar char="ü"/>
            </a:pPr>
            <a:r>
              <a:rPr lang="en-US" sz="3000" dirty="0" smtClean="0">
                <a:latin typeface="Comic Sans MS" pitchFamily="66" charset="0"/>
              </a:rPr>
              <a:t>Problems existed in all areas!</a:t>
            </a:r>
          </a:p>
          <a:p>
            <a:pPr>
              <a:buClr>
                <a:srgbClr val="C00000"/>
              </a:buClr>
              <a:buFont typeface="Wingdings" pitchFamily="2" charset="2"/>
              <a:buChar char="ü"/>
            </a:pPr>
            <a:r>
              <a:rPr lang="en-US" sz="3000" dirty="0" smtClean="0">
                <a:latin typeface="Comic Sans MS" pitchFamily="66" charset="0"/>
              </a:rPr>
              <a:t>Each of the six topics required careful study.</a:t>
            </a:r>
          </a:p>
          <a:p>
            <a:pPr>
              <a:buClr>
                <a:srgbClr val="C00000"/>
              </a:buClr>
              <a:buFont typeface="Wingdings" pitchFamily="2" charset="2"/>
              <a:buChar char="ü"/>
            </a:pPr>
            <a:r>
              <a:rPr lang="en-US" sz="3000" dirty="0" smtClean="0">
                <a:latin typeface="Comic Sans MS" pitchFamily="66" charset="0"/>
              </a:rPr>
              <a:t>Topics were not discrete and many were inter-related. </a:t>
            </a:r>
          </a:p>
          <a:p>
            <a:pPr>
              <a:buClr>
                <a:srgbClr val="C00000"/>
              </a:buClr>
              <a:buFont typeface="Wingdings" pitchFamily="2" charset="2"/>
              <a:buChar char="ü"/>
            </a:pPr>
            <a:r>
              <a:rPr lang="en-US" sz="3000" u="sng" dirty="0" smtClean="0">
                <a:latin typeface="Comic Sans MS" pitchFamily="66" charset="0"/>
              </a:rPr>
              <a:t>Approach</a:t>
            </a:r>
            <a:r>
              <a:rPr lang="en-US" sz="3000" dirty="0" smtClean="0">
                <a:latin typeface="Comic Sans MS" pitchFamily="66" charset="0"/>
              </a:rPr>
              <a:t>: Analyze each topic sequentially beginning with organizational structure.</a:t>
            </a:r>
          </a:p>
          <a:p>
            <a:pPr>
              <a:buClr>
                <a:srgbClr val="C00000"/>
              </a:buClr>
              <a:buFont typeface="Wingdings" pitchFamily="2" charset="2"/>
              <a:buChar char="ü"/>
            </a:pPr>
            <a:r>
              <a:rPr lang="en-US" sz="3000" u="sng" dirty="0" smtClean="0">
                <a:latin typeface="Comic Sans MS" pitchFamily="66" charset="0"/>
              </a:rPr>
              <a:t>Assumption</a:t>
            </a:r>
            <a:r>
              <a:rPr lang="en-US" sz="3000" dirty="0" smtClean="0">
                <a:latin typeface="Comic Sans MS" pitchFamily="66" charset="0"/>
              </a:rPr>
              <a:t>: It took many years to create this “mess”, everything won’t be fixed overnight!</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509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509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509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509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509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053" name="Rectangle 13"/>
          <p:cNvSpPr>
            <a:spLocks noChangeArrowheads="1"/>
          </p:cNvSpPr>
          <p:nvPr/>
        </p:nvSpPr>
        <p:spPr bwMode="auto">
          <a:xfrm>
            <a:off x="0" y="1676400"/>
            <a:ext cx="9144000" cy="5181600"/>
          </a:xfrm>
          <a:prstGeom prst="rect">
            <a:avLst/>
          </a:prstGeom>
          <a:solidFill>
            <a:srgbClr val="FFFFFF"/>
          </a:solidFill>
          <a:ln w="12700">
            <a:solidFill>
              <a:schemeClr val="tx1"/>
            </a:solidFill>
            <a:miter lim="800000"/>
            <a:headEnd/>
            <a:tailEnd/>
          </a:ln>
        </p:spPr>
        <p:txBody>
          <a:bodyPr wrap="none" anchor="ctr"/>
          <a:lstStyle/>
          <a:p>
            <a:endParaRPr lang="en-US"/>
          </a:p>
        </p:txBody>
      </p:sp>
      <p:graphicFrame>
        <p:nvGraphicFramePr>
          <p:cNvPr id="2050" name="Object 2"/>
          <p:cNvGraphicFramePr>
            <a:graphicFrameLocks noGrp="1" noChangeAspect="1"/>
          </p:cNvGraphicFramePr>
          <p:nvPr>
            <p:ph sz="half" idx="1"/>
          </p:nvPr>
        </p:nvGraphicFramePr>
        <p:xfrm>
          <a:off x="5102225" y="2862263"/>
          <a:ext cx="3282950" cy="4471987"/>
        </p:xfrm>
        <a:graphic>
          <a:graphicData uri="http://schemas.openxmlformats.org/presentationml/2006/ole">
            <mc:AlternateContent xmlns:mc="http://schemas.openxmlformats.org/markup-compatibility/2006">
              <mc:Choice xmlns:v="urn:schemas-microsoft-com:vml" Requires="v">
                <p:oleObj spid="_x0000_s2168" name="Document" r:id="rId4" imgW="7277400" imgH="9909995" progId="Word.Document.8">
                  <p:embed/>
                </p:oleObj>
              </mc:Choice>
              <mc:Fallback>
                <p:oleObj name="Document" r:id="rId4" imgW="7277400" imgH="9909995"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2225" y="2862263"/>
                        <a:ext cx="3282950" cy="447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3"/>
          <p:cNvGraphicFramePr>
            <a:graphicFrameLocks noGrp="1" noChangeAspect="1"/>
          </p:cNvGraphicFramePr>
          <p:nvPr>
            <p:ph sz="half" idx="2"/>
          </p:nvPr>
        </p:nvGraphicFramePr>
        <p:xfrm>
          <a:off x="842963" y="2940050"/>
          <a:ext cx="3635375" cy="4425950"/>
        </p:xfrm>
        <a:graphic>
          <a:graphicData uri="http://schemas.openxmlformats.org/presentationml/2006/ole">
            <mc:AlternateContent xmlns:mc="http://schemas.openxmlformats.org/markup-compatibility/2006">
              <mc:Choice xmlns:v="urn:schemas-microsoft-com:vml" Requires="v">
                <p:oleObj spid="_x0000_s2169" name="Document" r:id="rId6" imgW="9465342" imgH="11521681" progId="Word.Document.8">
                  <p:embed/>
                </p:oleObj>
              </mc:Choice>
              <mc:Fallback>
                <p:oleObj name="Document" r:id="rId6" imgW="9465342" imgH="11521681" progId="Word.Document.8">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2963" y="2940050"/>
                        <a:ext cx="36353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4" name="Rectangle 4"/>
          <p:cNvSpPr>
            <a:spLocks noChangeArrowheads="1"/>
          </p:cNvSpPr>
          <p:nvPr/>
        </p:nvSpPr>
        <p:spPr bwMode="auto">
          <a:xfrm>
            <a:off x="3048000" y="381000"/>
            <a:ext cx="3276600" cy="609600"/>
          </a:xfrm>
          <a:prstGeom prst="rect">
            <a:avLst/>
          </a:prstGeom>
          <a:noFill/>
          <a:ln w="9525">
            <a:solidFill>
              <a:schemeClr val="tx1"/>
            </a:solidFill>
            <a:miter lim="800000"/>
            <a:headEnd/>
            <a:tailEnd/>
          </a:ln>
        </p:spPr>
        <p:txBody>
          <a:bodyPr wrap="none" anchor="ctr"/>
          <a:lstStyle/>
          <a:p>
            <a:endParaRPr lang="en-US"/>
          </a:p>
        </p:txBody>
      </p:sp>
      <p:grpSp>
        <p:nvGrpSpPr>
          <p:cNvPr id="2055" name="Group 5"/>
          <p:cNvGrpSpPr>
            <a:grpSpLocks/>
          </p:cNvGrpSpPr>
          <p:nvPr/>
        </p:nvGrpSpPr>
        <p:grpSpPr bwMode="auto">
          <a:xfrm>
            <a:off x="2660650" y="1793875"/>
            <a:ext cx="4032250" cy="1223963"/>
            <a:chOff x="1676" y="1130"/>
            <a:chExt cx="2540" cy="771"/>
          </a:xfrm>
        </p:grpSpPr>
        <p:sp>
          <p:nvSpPr>
            <p:cNvPr id="2057" name="Rectangle 6"/>
            <p:cNvSpPr>
              <a:spLocks noChangeArrowheads="1"/>
            </p:cNvSpPr>
            <p:nvPr/>
          </p:nvSpPr>
          <p:spPr bwMode="auto">
            <a:xfrm>
              <a:off x="1872" y="1130"/>
              <a:ext cx="1872" cy="384"/>
            </a:xfrm>
            <a:prstGeom prst="rect">
              <a:avLst/>
            </a:prstGeom>
            <a:noFill/>
            <a:ln w="9525">
              <a:solidFill>
                <a:schemeClr val="bg1"/>
              </a:solidFill>
              <a:miter lim="800000"/>
              <a:headEnd/>
              <a:tailEnd/>
            </a:ln>
          </p:spPr>
          <p:txBody>
            <a:bodyPr wrap="none" anchor="ctr"/>
            <a:lstStyle/>
            <a:p>
              <a:endParaRPr lang="en-US"/>
            </a:p>
          </p:txBody>
        </p:sp>
        <p:sp>
          <p:nvSpPr>
            <p:cNvPr id="852999" name="Text Box 7"/>
            <p:cNvSpPr txBox="1">
              <a:spLocks noChangeArrowheads="1"/>
            </p:cNvSpPr>
            <p:nvPr/>
          </p:nvSpPr>
          <p:spPr bwMode="auto">
            <a:xfrm>
              <a:off x="1836" y="1226"/>
              <a:ext cx="1924" cy="231"/>
            </a:xfrm>
            <a:prstGeom prst="rect">
              <a:avLst/>
            </a:prstGeom>
            <a:noFill/>
            <a:ln w="9525">
              <a:noFill/>
              <a:miter lim="800000"/>
              <a:headEnd/>
              <a:tailEnd/>
            </a:ln>
            <a:effectLst/>
          </p:spPr>
          <p:txBody>
            <a:bodyPr wrap="none">
              <a:spAutoFit/>
            </a:bodyPr>
            <a:lstStyle/>
            <a:p>
              <a:pPr eaLnBrk="1" hangingPunct="1">
                <a:defRPr/>
              </a:pPr>
              <a:r>
                <a:rPr lang="en-US" sz="1800" b="1" dirty="0">
                  <a:solidFill>
                    <a:srgbClr val="C00000"/>
                  </a:solidFill>
                  <a:effectLst>
                    <a:outerShdw blurRad="38100" dist="38100" dir="2700000" algn="tl">
                      <a:srgbClr val="C0C0C0"/>
                    </a:outerShdw>
                  </a:effectLst>
                  <a:latin typeface="Arial" charset="0"/>
                </a:rPr>
                <a:t>Associate VC and Director</a:t>
              </a:r>
            </a:p>
          </p:txBody>
        </p:sp>
        <p:sp>
          <p:nvSpPr>
            <p:cNvPr id="2059" name="Line 8"/>
            <p:cNvSpPr>
              <a:spLocks noChangeShapeType="1"/>
            </p:cNvSpPr>
            <p:nvPr/>
          </p:nvSpPr>
          <p:spPr bwMode="auto">
            <a:xfrm>
              <a:off x="2736" y="1512"/>
              <a:ext cx="0" cy="192"/>
            </a:xfrm>
            <a:prstGeom prst="line">
              <a:avLst/>
            </a:prstGeom>
            <a:noFill/>
            <a:ln w="9525">
              <a:solidFill>
                <a:schemeClr val="bg1"/>
              </a:solidFill>
              <a:round/>
              <a:headEnd/>
              <a:tailEnd/>
            </a:ln>
          </p:spPr>
          <p:txBody>
            <a:bodyPr/>
            <a:lstStyle/>
            <a:p>
              <a:endParaRPr lang="en-US"/>
            </a:p>
          </p:txBody>
        </p:sp>
        <p:sp>
          <p:nvSpPr>
            <p:cNvPr id="2060" name="Line 9"/>
            <p:cNvSpPr>
              <a:spLocks noChangeShapeType="1"/>
            </p:cNvSpPr>
            <p:nvPr/>
          </p:nvSpPr>
          <p:spPr bwMode="auto">
            <a:xfrm>
              <a:off x="1676" y="1710"/>
              <a:ext cx="2540" cy="0"/>
            </a:xfrm>
            <a:prstGeom prst="line">
              <a:avLst/>
            </a:prstGeom>
            <a:noFill/>
            <a:ln w="9525">
              <a:solidFill>
                <a:schemeClr val="bg1"/>
              </a:solidFill>
              <a:round/>
              <a:headEnd/>
              <a:tailEnd/>
            </a:ln>
          </p:spPr>
          <p:txBody>
            <a:bodyPr/>
            <a:lstStyle/>
            <a:p>
              <a:endParaRPr lang="en-US"/>
            </a:p>
          </p:txBody>
        </p:sp>
        <p:sp>
          <p:nvSpPr>
            <p:cNvPr id="2061" name="Line 10"/>
            <p:cNvSpPr>
              <a:spLocks noChangeShapeType="1"/>
            </p:cNvSpPr>
            <p:nvPr/>
          </p:nvSpPr>
          <p:spPr bwMode="auto">
            <a:xfrm>
              <a:off x="1676" y="1706"/>
              <a:ext cx="0" cy="195"/>
            </a:xfrm>
            <a:prstGeom prst="line">
              <a:avLst/>
            </a:prstGeom>
            <a:noFill/>
            <a:ln w="9525">
              <a:solidFill>
                <a:schemeClr val="bg1"/>
              </a:solidFill>
              <a:round/>
              <a:headEnd/>
              <a:tailEnd/>
            </a:ln>
          </p:spPr>
          <p:txBody>
            <a:bodyPr/>
            <a:lstStyle/>
            <a:p>
              <a:endParaRPr lang="en-US"/>
            </a:p>
          </p:txBody>
        </p:sp>
        <p:sp>
          <p:nvSpPr>
            <p:cNvPr id="2062" name="Line 11"/>
            <p:cNvSpPr>
              <a:spLocks noChangeShapeType="1"/>
            </p:cNvSpPr>
            <p:nvPr/>
          </p:nvSpPr>
          <p:spPr bwMode="auto">
            <a:xfrm>
              <a:off x="4211" y="1705"/>
              <a:ext cx="0" cy="161"/>
            </a:xfrm>
            <a:prstGeom prst="line">
              <a:avLst/>
            </a:prstGeom>
            <a:noFill/>
            <a:ln w="9525">
              <a:solidFill>
                <a:schemeClr val="bg1"/>
              </a:solidFill>
              <a:round/>
              <a:headEnd/>
              <a:tailEnd/>
            </a:ln>
          </p:spPr>
          <p:txBody>
            <a:bodyPr/>
            <a:lstStyle/>
            <a:p>
              <a:endParaRPr lang="en-US"/>
            </a:p>
          </p:txBody>
        </p:sp>
      </p:grpSp>
      <p:sp>
        <p:nvSpPr>
          <p:cNvPr id="853004" name="Rectangle 12"/>
          <p:cNvSpPr>
            <a:spLocks noChangeArrowheads="1"/>
          </p:cNvSpPr>
          <p:nvPr/>
        </p:nvSpPr>
        <p:spPr bwMode="auto">
          <a:xfrm>
            <a:off x="0" y="0"/>
            <a:ext cx="9144000" cy="1701800"/>
          </a:xfrm>
          <a:prstGeom prst="rect">
            <a:avLst/>
          </a:prstGeom>
          <a:solidFill>
            <a:srgbClr val="C00000"/>
          </a:solidFill>
          <a:ln w="9525">
            <a:solidFill>
              <a:schemeClr val="tx1"/>
            </a:solidFill>
            <a:miter lim="800000"/>
            <a:headEnd/>
            <a:tailEnd/>
          </a:ln>
          <a:effectLst/>
        </p:spPr>
        <p:txBody>
          <a:bodyPr wrap="none" anchor="ctr"/>
          <a:lstStyle/>
          <a:p>
            <a:pPr algn="ctr" eaLnBrk="1" hangingPunct="1">
              <a:spcBef>
                <a:spcPct val="50000"/>
              </a:spcBef>
              <a:defRPr/>
            </a:pPr>
            <a:r>
              <a:rPr lang="en-US" sz="4400" dirty="0">
                <a:solidFill>
                  <a:srgbClr val="FFFFFF"/>
                </a:solidFill>
                <a:effectLst>
                  <a:outerShdw blurRad="38100" dist="38100" dir="2700000" algn="tl">
                    <a:srgbClr val="000000"/>
                  </a:outerShdw>
                </a:effectLst>
                <a:latin typeface="Comic Sans MS" pitchFamily="66" charset="0"/>
              </a:rPr>
              <a:t>Pre-Award/Post-Award </a:t>
            </a:r>
            <a:br>
              <a:rPr lang="en-US" sz="4400" dirty="0">
                <a:solidFill>
                  <a:srgbClr val="FFFFFF"/>
                </a:solidFill>
                <a:effectLst>
                  <a:outerShdw blurRad="38100" dist="38100" dir="2700000" algn="tl">
                    <a:srgbClr val="000000"/>
                  </a:outerShdw>
                </a:effectLst>
                <a:latin typeface="Comic Sans MS" pitchFamily="66" charset="0"/>
              </a:rPr>
            </a:br>
            <a:r>
              <a:rPr lang="en-US" sz="4400" dirty="0">
                <a:solidFill>
                  <a:srgbClr val="FFFFFF"/>
                </a:solidFill>
                <a:effectLst>
                  <a:outerShdw blurRad="38100" dist="38100" dir="2700000" algn="tl">
                    <a:srgbClr val="000000"/>
                  </a:outerShdw>
                </a:effectLst>
                <a:latin typeface="Comic Sans MS" pitchFamily="66" charset="0"/>
              </a:rPr>
              <a:t>Organizational Structure</a:t>
            </a:r>
          </a:p>
          <a:p>
            <a:pPr algn="ctr" eaLnBrk="1" hangingPunct="1">
              <a:defRPr/>
            </a:pPr>
            <a:endParaRPr lang="en-US" sz="1800" dirty="0">
              <a:solidFill>
                <a:srgbClr val="FFFFFF"/>
              </a:solidFill>
              <a:latin typeface="Arial" charset="0"/>
            </a:endParaRPr>
          </a:p>
        </p:txBody>
      </p:sp>
    </p:spTree>
  </p:cSld>
  <p:clrMapOvr>
    <a:masterClrMapping/>
  </p:clrMapOvr>
  <p:transition advClick="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077" name="Rectangle 2"/>
          <p:cNvSpPr>
            <a:spLocks noChangeArrowheads="1"/>
          </p:cNvSpPr>
          <p:nvPr/>
        </p:nvSpPr>
        <p:spPr bwMode="auto">
          <a:xfrm>
            <a:off x="3048000" y="381000"/>
            <a:ext cx="3276600" cy="609600"/>
          </a:xfrm>
          <a:prstGeom prst="rect">
            <a:avLst/>
          </a:prstGeom>
          <a:noFill/>
          <a:ln w="9525">
            <a:solidFill>
              <a:schemeClr val="tx1"/>
            </a:solidFill>
            <a:miter lim="800000"/>
            <a:headEnd/>
            <a:tailEnd/>
          </a:ln>
        </p:spPr>
        <p:txBody>
          <a:bodyPr wrap="none" anchor="ctr"/>
          <a:lstStyle/>
          <a:p>
            <a:endParaRPr lang="en-US"/>
          </a:p>
        </p:txBody>
      </p:sp>
      <p:grpSp>
        <p:nvGrpSpPr>
          <p:cNvPr id="3078" name="Group 3"/>
          <p:cNvGrpSpPr>
            <a:grpSpLocks/>
          </p:cNvGrpSpPr>
          <p:nvPr/>
        </p:nvGrpSpPr>
        <p:grpSpPr bwMode="auto">
          <a:xfrm>
            <a:off x="842963" y="1793875"/>
            <a:ext cx="7542212" cy="5572125"/>
            <a:chOff x="531" y="1130"/>
            <a:chExt cx="4751" cy="3510"/>
          </a:xfrm>
        </p:grpSpPr>
        <p:graphicFrame>
          <p:nvGraphicFramePr>
            <p:cNvPr id="3074" name="Object 4"/>
            <p:cNvGraphicFramePr>
              <a:graphicFrameLocks noChangeAspect="1"/>
            </p:cNvGraphicFramePr>
            <p:nvPr/>
          </p:nvGraphicFramePr>
          <p:xfrm>
            <a:off x="3214" y="1803"/>
            <a:ext cx="2068" cy="2817"/>
          </p:xfrm>
          <a:graphic>
            <a:graphicData uri="http://schemas.openxmlformats.org/presentationml/2006/ole">
              <mc:AlternateContent xmlns:mc="http://schemas.openxmlformats.org/markup-compatibility/2006">
                <mc:Choice xmlns:v="urn:schemas-microsoft-com:vml" Requires="v">
                  <p:oleObj spid="_x0000_s3192" name="Document" r:id="rId4" imgW="7277400" imgH="9909995" progId="Word.Document.8">
                    <p:embed/>
                  </p:oleObj>
                </mc:Choice>
                <mc:Fallback>
                  <p:oleObj name="Document" r:id="rId4" imgW="7277400" imgH="9909995"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14" y="1803"/>
                          <a:ext cx="2068" cy="2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bject 5"/>
            <p:cNvGraphicFramePr>
              <a:graphicFrameLocks noChangeAspect="1"/>
            </p:cNvGraphicFramePr>
            <p:nvPr/>
          </p:nvGraphicFramePr>
          <p:xfrm>
            <a:off x="531" y="1852"/>
            <a:ext cx="2289" cy="2788"/>
          </p:xfrm>
          <a:graphic>
            <a:graphicData uri="http://schemas.openxmlformats.org/presentationml/2006/ole">
              <mc:AlternateContent xmlns:mc="http://schemas.openxmlformats.org/markup-compatibility/2006">
                <mc:Choice xmlns:v="urn:schemas-microsoft-com:vml" Requires="v">
                  <p:oleObj spid="_x0000_s3193" name="Document" r:id="rId6" imgW="9446290" imgH="11505862" progId="Word.Document.8">
                    <p:embed/>
                  </p:oleObj>
                </mc:Choice>
                <mc:Fallback>
                  <p:oleObj name="Document" r:id="rId6" imgW="9446290" imgH="11505862" progId="Word.Document.8">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1" y="1852"/>
                          <a:ext cx="2289" cy="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103" name="Group 6"/>
            <p:cNvGrpSpPr>
              <a:grpSpLocks/>
            </p:cNvGrpSpPr>
            <p:nvPr/>
          </p:nvGrpSpPr>
          <p:grpSpPr bwMode="auto">
            <a:xfrm>
              <a:off x="1628" y="1130"/>
              <a:ext cx="2540" cy="771"/>
              <a:chOff x="1628" y="1130"/>
              <a:chExt cx="2540" cy="771"/>
            </a:xfrm>
          </p:grpSpPr>
          <p:sp>
            <p:nvSpPr>
              <p:cNvPr id="3104" name="Rectangle 7"/>
              <p:cNvSpPr>
                <a:spLocks noChangeArrowheads="1"/>
              </p:cNvSpPr>
              <p:nvPr/>
            </p:nvSpPr>
            <p:spPr bwMode="auto">
              <a:xfrm>
                <a:off x="1764" y="1130"/>
                <a:ext cx="1872" cy="384"/>
              </a:xfrm>
              <a:prstGeom prst="rect">
                <a:avLst/>
              </a:prstGeom>
              <a:noFill/>
              <a:ln w="9525">
                <a:solidFill>
                  <a:schemeClr val="bg1"/>
                </a:solidFill>
                <a:miter lim="800000"/>
                <a:headEnd/>
                <a:tailEnd/>
              </a:ln>
            </p:spPr>
            <p:txBody>
              <a:bodyPr wrap="none" anchor="ctr"/>
              <a:lstStyle/>
              <a:p>
                <a:endParaRPr lang="en-US"/>
              </a:p>
            </p:txBody>
          </p:sp>
          <p:sp>
            <p:nvSpPr>
              <p:cNvPr id="855048" name="Text Box 8"/>
              <p:cNvSpPr txBox="1">
                <a:spLocks noChangeArrowheads="1"/>
              </p:cNvSpPr>
              <p:nvPr/>
            </p:nvSpPr>
            <p:spPr bwMode="auto">
              <a:xfrm>
                <a:off x="1734" y="1226"/>
                <a:ext cx="1924" cy="231"/>
              </a:xfrm>
              <a:prstGeom prst="rect">
                <a:avLst/>
              </a:prstGeom>
              <a:noFill/>
              <a:ln w="9525">
                <a:noFill/>
                <a:miter lim="800000"/>
                <a:headEnd/>
                <a:tailEnd/>
              </a:ln>
              <a:effectLst/>
            </p:spPr>
            <p:txBody>
              <a:bodyPr wrap="none">
                <a:spAutoFit/>
              </a:bodyPr>
              <a:lstStyle/>
              <a:p>
                <a:pPr eaLnBrk="1" hangingPunct="1">
                  <a:defRPr/>
                </a:pPr>
                <a:r>
                  <a:rPr lang="en-US" sz="1800" b="1">
                    <a:solidFill>
                      <a:schemeClr val="bg1"/>
                    </a:solidFill>
                    <a:effectLst>
                      <a:outerShdw blurRad="38100" dist="38100" dir="2700000" algn="tl">
                        <a:srgbClr val="C0C0C0"/>
                      </a:outerShdw>
                    </a:effectLst>
                    <a:latin typeface="Arial" charset="0"/>
                  </a:rPr>
                  <a:t>Associate VC and Director</a:t>
                </a:r>
              </a:p>
            </p:txBody>
          </p:sp>
          <p:sp>
            <p:nvSpPr>
              <p:cNvPr id="3106" name="Line 9"/>
              <p:cNvSpPr>
                <a:spLocks noChangeShapeType="1"/>
              </p:cNvSpPr>
              <p:nvPr/>
            </p:nvSpPr>
            <p:spPr bwMode="auto">
              <a:xfrm>
                <a:off x="2688" y="1512"/>
                <a:ext cx="0" cy="192"/>
              </a:xfrm>
              <a:prstGeom prst="line">
                <a:avLst/>
              </a:prstGeom>
              <a:noFill/>
              <a:ln w="9525">
                <a:solidFill>
                  <a:schemeClr val="bg1"/>
                </a:solidFill>
                <a:round/>
                <a:headEnd/>
                <a:tailEnd/>
              </a:ln>
            </p:spPr>
            <p:txBody>
              <a:bodyPr/>
              <a:lstStyle/>
              <a:p>
                <a:endParaRPr lang="en-US"/>
              </a:p>
            </p:txBody>
          </p:sp>
          <p:sp>
            <p:nvSpPr>
              <p:cNvPr id="3107" name="Line 10"/>
              <p:cNvSpPr>
                <a:spLocks noChangeShapeType="1"/>
              </p:cNvSpPr>
              <p:nvPr/>
            </p:nvSpPr>
            <p:spPr bwMode="auto">
              <a:xfrm>
                <a:off x="1628" y="1710"/>
                <a:ext cx="2540" cy="0"/>
              </a:xfrm>
              <a:prstGeom prst="line">
                <a:avLst/>
              </a:prstGeom>
              <a:noFill/>
              <a:ln w="9525">
                <a:solidFill>
                  <a:schemeClr val="bg1"/>
                </a:solidFill>
                <a:round/>
                <a:headEnd/>
                <a:tailEnd/>
              </a:ln>
            </p:spPr>
            <p:txBody>
              <a:bodyPr/>
              <a:lstStyle/>
              <a:p>
                <a:endParaRPr lang="en-US"/>
              </a:p>
            </p:txBody>
          </p:sp>
          <p:sp>
            <p:nvSpPr>
              <p:cNvPr id="3108" name="Line 11"/>
              <p:cNvSpPr>
                <a:spLocks noChangeShapeType="1"/>
              </p:cNvSpPr>
              <p:nvPr/>
            </p:nvSpPr>
            <p:spPr bwMode="auto">
              <a:xfrm>
                <a:off x="1628" y="1706"/>
                <a:ext cx="0" cy="195"/>
              </a:xfrm>
              <a:prstGeom prst="line">
                <a:avLst/>
              </a:prstGeom>
              <a:noFill/>
              <a:ln w="9525">
                <a:solidFill>
                  <a:schemeClr val="bg1"/>
                </a:solidFill>
                <a:round/>
                <a:headEnd/>
                <a:tailEnd/>
              </a:ln>
            </p:spPr>
            <p:txBody>
              <a:bodyPr/>
              <a:lstStyle/>
              <a:p>
                <a:endParaRPr lang="en-US"/>
              </a:p>
            </p:txBody>
          </p:sp>
          <p:sp>
            <p:nvSpPr>
              <p:cNvPr id="3109" name="Line 12"/>
              <p:cNvSpPr>
                <a:spLocks noChangeShapeType="1"/>
              </p:cNvSpPr>
              <p:nvPr/>
            </p:nvSpPr>
            <p:spPr bwMode="auto">
              <a:xfrm>
                <a:off x="4163" y="1705"/>
                <a:ext cx="0" cy="161"/>
              </a:xfrm>
              <a:prstGeom prst="line">
                <a:avLst/>
              </a:prstGeom>
              <a:noFill/>
              <a:ln w="9525">
                <a:solidFill>
                  <a:schemeClr val="bg1"/>
                </a:solidFill>
                <a:round/>
                <a:headEnd/>
                <a:tailEnd/>
              </a:ln>
            </p:spPr>
            <p:txBody>
              <a:bodyPr/>
              <a:lstStyle/>
              <a:p>
                <a:endParaRPr lang="en-US"/>
              </a:p>
            </p:txBody>
          </p:sp>
        </p:grpSp>
      </p:grpSp>
      <p:sp>
        <p:nvSpPr>
          <p:cNvPr id="855053" name="Rectangle 13"/>
          <p:cNvSpPr>
            <a:spLocks noChangeArrowheads="1"/>
          </p:cNvSpPr>
          <p:nvPr/>
        </p:nvSpPr>
        <p:spPr bwMode="auto">
          <a:xfrm>
            <a:off x="0" y="0"/>
            <a:ext cx="9144000" cy="1701800"/>
          </a:xfrm>
          <a:prstGeom prst="rect">
            <a:avLst/>
          </a:prstGeom>
          <a:solidFill>
            <a:srgbClr val="C00000"/>
          </a:solidFill>
          <a:ln w="9525">
            <a:solidFill>
              <a:schemeClr val="tx1"/>
            </a:solidFill>
            <a:miter lim="800000"/>
            <a:headEnd/>
            <a:tailEnd/>
          </a:ln>
          <a:effectLst/>
        </p:spPr>
        <p:txBody>
          <a:bodyPr wrap="none" anchor="ctr"/>
          <a:lstStyle/>
          <a:p>
            <a:pPr algn="ctr" eaLnBrk="1" hangingPunct="1">
              <a:spcBef>
                <a:spcPct val="50000"/>
              </a:spcBef>
              <a:defRPr/>
            </a:pPr>
            <a:r>
              <a:rPr lang="en-US" sz="4400" dirty="0">
                <a:solidFill>
                  <a:srgbClr val="FFFFFF"/>
                </a:solidFill>
                <a:effectLst>
                  <a:outerShdw blurRad="38100" dist="38100" dir="2700000" algn="tl">
                    <a:srgbClr val="000000"/>
                  </a:outerShdw>
                </a:effectLst>
                <a:latin typeface="Comic Sans MS" pitchFamily="66" charset="0"/>
              </a:rPr>
              <a:t>Pre-Award/Post-Award </a:t>
            </a:r>
            <a:br>
              <a:rPr lang="en-US" sz="4400" dirty="0">
                <a:solidFill>
                  <a:srgbClr val="FFFFFF"/>
                </a:solidFill>
                <a:effectLst>
                  <a:outerShdw blurRad="38100" dist="38100" dir="2700000" algn="tl">
                    <a:srgbClr val="000000"/>
                  </a:outerShdw>
                </a:effectLst>
                <a:latin typeface="Comic Sans MS" pitchFamily="66" charset="0"/>
              </a:rPr>
            </a:br>
            <a:r>
              <a:rPr lang="en-US" sz="4400" dirty="0">
                <a:solidFill>
                  <a:srgbClr val="FFFFFF"/>
                </a:solidFill>
                <a:effectLst>
                  <a:outerShdw blurRad="38100" dist="38100" dir="2700000" algn="tl">
                    <a:srgbClr val="000000"/>
                  </a:outerShdw>
                </a:effectLst>
                <a:latin typeface="Comic Sans MS" pitchFamily="66" charset="0"/>
              </a:rPr>
              <a:t>Organizational Structure</a:t>
            </a:r>
          </a:p>
          <a:p>
            <a:pPr algn="ctr" eaLnBrk="1" hangingPunct="1">
              <a:defRPr/>
            </a:pPr>
            <a:endParaRPr lang="en-US" sz="1800" dirty="0">
              <a:latin typeface="Arial" charset="0"/>
            </a:endParaRPr>
          </a:p>
        </p:txBody>
      </p:sp>
      <p:grpSp>
        <p:nvGrpSpPr>
          <p:cNvPr id="4" name="Group 14"/>
          <p:cNvGrpSpPr>
            <a:grpSpLocks/>
          </p:cNvGrpSpPr>
          <p:nvPr/>
        </p:nvGrpSpPr>
        <p:grpSpPr bwMode="auto">
          <a:xfrm>
            <a:off x="996950" y="2000250"/>
            <a:ext cx="3027363" cy="1836738"/>
            <a:chOff x="628" y="1260"/>
            <a:chExt cx="1907" cy="1157"/>
          </a:xfrm>
        </p:grpSpPr>
        <p:sp>
          <p:nvSpPr>
            <p:cNvPr id="3097" name="Line 15"/>
            <p:cNvSpPr>
              <a:spLocks noChangeShapeType="1"/>
            </p:cNvSpPr>
            <p:nvPr/>
          </p:nvSpPr>
          <p:spPr bwMode="auto">
            <a:xfrm>
              <a:off x="628" y="1434"/>
              <a:ext cx="201" cy="962"/>
            </a:xfrm>
            <a:prstGeom prst="line">
              <a:avLst/>
            </a:prstGeom>
            <a:noFill/>
            <a:ln w="28575">
              <a:solidFill>
                <a:schemeClr val="accent1"/>
              </a:solidFill>
              <a:round/>
              <a:headEnd/>
              <a:tailEnd type="triangle" w="med" len="med"/>
            </a:ln>
          </p:spPr>
          <p:txBody>
            <a:bodyPr/>
            <a:lstStyle/>
            <a:p>
              <a:endParaRPr lang="en-US"/>
            </a:p>
          </p:txBody>
        </p:sp>
        <p:sp>
          <p:nvSpPr>
            <p:cNvPr id="3098" name="Line 16"/>
            <p:cNvSpPr>
              <a:spLocks noChangeShapeType="1"/>
            </p:cNvSpPr>
            <p:nvPr/>
          </p:nvSpPr>
          <p:spPr bwMode="auto">
            <a:xfrm>
              <a:off x="914" y="1449"/>
              <a:ext cx="201" cy="962"/>
            </a:xfrm>
            <a:prstGeom prst="line">
              <a:avLst/>
            </a:prstGeom>
            <a:noFill/>
            <a:ln w="28575">
              <a:solidFill>
                <a:schemeClr val="accent1"/>
              </a:solidFill>
              <a:round/>
              <a:headEnd/>
              <a:tailEnd type="triangle" w="med" len="med"/>
            </a:ln>
          </p:spPr>
          <p:txBody>
            <a:bodyPr/>
            <a:lstStyle/>
            <a:p>
              <a:endParaRPr lang="en-US"/>
            </a:p>
          </p:txBody>
        </p:sp>
        <p:sp>
          <p:nvSpPr>
            <p:cNvPr id="3099" name="Line 17"/>
            <p:cNvSpPr>
              <a:spLocks noChangeShapeType="1"/>
            </p:cNvSpPr>
            <p:nvPr/>
          </p:nvSpPr>
          <p:spPr bwMode="auto">
            <a:xfrm>
              <a:off x="1219" y="1449"/>
              <a:ext cx="299" cy="962"/>
            </a:xfrm>
            <a:prstGeom prst="line">
              <a:avLst/>
            </a:prstGeom>
            <a:noFill/>
            <a:ln w="28575">
              <a:solidFill>
                <a:schemeClr val="accent1"/>
              </a:solidFill>
              <a:round/>
              <a:headEnd/>
              <a:tailEnd type="triangle" w="med" len="med"/>
            </a:ln>
          </p:spPr>
          <p:txBody>
            <a:bodyPr/>
            <a:lstStyle/>
            <a:p>
              <a:endParaRPr lang="en-US"/>
            </a:p>
          </p:txBody>
        </p:sp>
        <p:sp>
          <p:nvSpPr>
            <p:cNvPr id="3100" name="Line 18"/>
            <p:cNvSpPr>
              <a:spLocks noChangeShapeType="1"/>
            </p:cNvSpPr>
            <p:nvPr/>
          </p:nvSpPr>
          <p:spPr bwMode="auto">
            <a:xfrm>
              <a:off x="1401" y="1424"/>
              <a:ext cx="495" cy="979"/>
            </a:xfrm>
            <a:prstGeom prst="line">
              <a:avLst/>
            </a:prstGeom>
            <a:noFill/>
            <a:ln w="28575">
              <a:solidFill>
                <a:schemeClr val="accent1"/>
              </a:solidFill>
              <a:round/>
              <a:headEnd/>
              <a:tailEnd type="triangle" w="med" len="med"/>
            </a:ln>
          </p:spPr>
          <p:txBody>
            <a:bodyPr/>
            <a:lstStyle/>
            <a:p>
              <a:endParaRPr lang="en-US"/>
            </a:p>
          </p:txBody>
        </p:sp>
        <p:sp>
          <p:nvSpPr>
            <p:cNvPr id="3101" name="Line 19"/>
            <p:cNvSpPr>
              <a:spLocks noChangeShapeType="1"/>
            </p:cNvSpPr>
            <p:nvPr/>
          </p:nvSpPr>
          <p:spPr bwMode="auto">
            <a:xfrm>
              <a:off x="1421" y="1382"/>
              <a:ext cx="766" cy="1002"/>
            </a:xfrm>
            <a:prstGeom prst="line">
              <a:avLst/>
            </a:prstGeom>
            <a:noFill/>
            <a:ln w="28575">
              <a:solidFill>
                <a:schemeClr val="accent1"/>
              </a:solidFill>
              <a:round/>
              <a:headEnd/>
              <a:tailEnd type="triangle" w="med" len="med"/>
            </a:ln>
          </p:spPr>
          <p:txBody>
            <a:bodyPr/>
            <a:lstStyle/>
            <a:p>
              <a:endParaRPr lang="en-US"/>
            </a:p>
          </p:txBody>
        </p:sp>
        <p:sp>
          <p:nvSpPr>
            <p:cNvPr id="3102" name="Line 20"/>
            <p:cNvSpPr>
              <a:spLocks noChangeShapeType="1"/>
            </p:cNvSpPr>
            <p:nvPr/>
          </p:nvSpPr>
          <p:spPr bwMode="auto">
            <a:xfrm>
              <a:off x="1411" y="1260"/>
              <a:ext cx="1124" cy="1157"/>
            </a:xfrm>
            <a:prstGeom prst="line">
              <a:avLst/>
            </a:prstGeom>
            <a:noFill/>
            <a:ln w="28575">
              <a:solidFill>
                <a:schemeClr val="accent1"/>
              </a:solidFill>
              <a:round/>
              <a:headEnd/>
              <a:tailEnd type="triangle" w="med" len="med"/>
            </a:ln>
          </p:spPr>
          <p:txBody>
            <a:bodyPr/>
            <a:lstStyle/>
            <a:p>
              <a:endParaRPr lang="en-US"/>
            </a:p>
          </p:txBody>
        </p:sp>
      </p:grpSp>
      <p:grpSp>
        <p:nvGrpSpPr>
          <p:cNvPr id="5" name="Group 21"/>
          <p:cNvGrpSpPr>
            <a:grpSpLocks/>
          </p:cNvGrpSpPr>
          <p:nvPr/>
        </p:nvGrpSpPr>
        <p:grpSpPr bwMode="auto">
          <a:xfrm>
            <a:off x="1435100" y="2322513"/>
            <a:ext cx="7261225" cy="1554162"/>
            <a:chOff x="904" y="1463"/>
            <a:chExt cx="4574" cy="979"/>
          </a:xfrm>
        </p:grpSpPr>
        <p:sp>
          <p:nvSpPr>
            <p:cNvPr id="3091" name="Line 22"/>
            <p:cNvSpPr>
              <a:spLocks noChangeShapeType="1"/>
            </p:cNvSpPr>
            <p:nvPr/>
          </p:nvSpPr>
          <p:spPr bwMode="auto">
            <a:xfrm flipV="1">
              <a:off x="904" y="1468"/>
              <a:ext cx="2938" cy="951"/>
            </a:xfrm>
            <a:prstGeom prst="line">
              <a:avLst/>
            </a:prstGeom>
            <a:noFill/>
            <a:ln w="28575">
              <a:solidFill>
                <a:srgbClr val="FF0000"/>
              </a:solidFill>
              <a:round/>
              <a:headEnd/>
              <a:tailEnd type="triangle" w="med" len="med"/>
            </a:ln>
          </p:spPr>
          <p:txBody>
            <a:bodyPr/>
            <a:lstStyle/>
            <a:p>
              <a:endParaRPr lang="en-US"/>
            </a:p>
          </p:txBody>
        </p:sp>
        <p:sp>
          <p:nvSpPr>
            <p:cNvPr id="3092" name="Line 23"/>
            <p:cNvSpPr>
              <a:spLocks noChangeShapeType="1"/>
            </p:cNvSpPr>
            <p:nvPr/>
          </p:nvSpPr>
          <p:spPr bwMode="auto">
            <a:xfrm flipV="1">
              <a:off x="1308" y="1463"/>
              <a:ext cx="3605" cy="979"/>
            </a:xfrm>
            <a:prstGeom prst="line">
              <a:avLst/>
            </a:prstGeom>
            <a:noFill/>
            <a:ln w="28575">
              <a:solidFill>
                <a:srgbClr val="FF0000"/>
              </a:solidFill>
              <a:round/>
              <a:headEnd/>
              <a:tailEnd type="triangle" w="med" len="med"/>
            </a:ln>
          </p:spPr>
          <p:txBody>
            <a:bodyPr/>
            <a:lstStyle/>
            <a:p>
              <a:endParaRPr lang="en-US"/>
            </a:p>
          </p:txBody>
        </p:sp>
        <p:sp>
          <p:nvSpPr>
            <p:cNvPr id="3093" name="Line 24"/>
            <p:cNvSpPr>
              <a:spLocks noChangeShapeType="1"/>
            </p:cNvSpPr>
            <p:nvPr/>
          </p:nvSpPr>
          <p:spPr bwMode="auto">
            <a:xfrm flipV="1">
              <a:off x="1786" y="1498"/>
              <a:ext cx="3179" cy="933"/>
            </a:xfrm>
            <a:prstGeom prst="line">
              <a:avLst/>
            </a:prstGeom>
            <a:noFill/>
            <a:ln w="28575">
              <a:solidFill>
                <a:srgbClr val="FF0000"/>
              </a:solidFill>
              <a:round/>
              <a:headEnd/>
              <a:tailEnd type="triangle" w="med" len="med"/>
            </a:ln>
          </p:spPr>
          <p:txBody>
            <a:bodyPr/>
            <a:lstStyle/>
            <a:p>
              <a:endParaRPr lang="en-US"/>
            </a:p>
          </p:txBody>
        </p:sp>
        <p:sp>
          <p:nvSpPr>
            <p:cNvPr id="3094" name="Line 25"/>
            <p:cNvSpPr>
              <a:spLocks noChangeShapeType="1"/>
            </p:cNvSpPr>
            <p:nvPr/>
          </p:nvSpPr>
          <p:spPr bwMode="auto">
            <a:xfrm flipV="1">
              <a:off x="2085" y="1492"/>
              <a:ext cx="3053" cy="939"/>
            </a:xfrm>
            <a:prstGeom prst="line">
              <a:avLst/>
            </a:prstGeom>
            <a:noFill/>
            <a:ln w="28575">
              <a:solidFill>
                <a:srgbClr val="FF0000"/>
              </a:solidFill>
              <a:round/>
              <a:headEnd/>
              <a:tailEnd type="triangle" w="med" len="med"/>
            </a:ln>
          </p:spPr>
          <p:txBody>
            <a:bodyPr/>
            <a:lstStyle/>
            <a:p>
              <a:endParaRPr lang="en-US"/>
            </a:p>
          </p:txBody>
        </p:sp>
        <p:sp>
          <p:nvSpPr>
            <p:cNvPr id="3095" name="Line 26"/>
            <p:cNvSpPr>
              <a:spLocks noChangeShapeType="1"/>
            </p:cNvSpPr>
            <p:nvPr/>
          </p:nvSpPr>
          <p:spPr bwMode="auto">
            <a:xfrm flipV="1">
              <a:off x="2385" y="1492"/>
              <a:ext cx="2926" cy="950"/>
            </a:xfrm>
            <a:prstGeom prst="line">
              <a:avLst/>
            </a:prstGeom>
            <a:noFill/>
            <a:ln w="28575">
              <a:solidFill>
                <a:srgbClr val="FF0000"/>
              </a:solidFill>
              <a:round/>
              <a:headEnd/>
              <a:tailEnd type="triangle" w="med" len="med"/>
            </a:ln>
          </p:spPr>
          <p:txBody>
            <a:bodyPr/>
            <a:lstStyle/>
            <a:p>
              <a:endParaRPr lang="en-US"/>
            </a:p>
          </p:txBody>
        </p:sp>
        <p:sp>
          <p:nvSpPr>
            <p:cNvPr id="3096" name="Line 27"/>
            <p:cNvSpPr>
              <a:spLocks noChangeShapeType="1"/>
            </p:cNvSpPr>
            <p:nvPr/>
          </p:nvSpPr>
          <p:spPr bwMode="auto">
            <a:xfrm flipV="1">
              <a:off x="2748" y="1498"/>
              <a:ext cx="2730" cy="938"/>
            </a:xfrm>
            <a:prstGeom prst="line">
              <a:avLst/>
            </a:prstGeom>
            <a:noFill/>
            <a:ln w="28575">
              <a:solidFill>
                <a:srgbClr val="FF0000"/>
              </a:solidFill>
              <a:round/>
              <a:headEnd/>
              <a:tailEnd type="triangle" w="med" len="med"/>
            </a:ln>
          </p:spPr>
          <p:txBody>
            <a:bodyPr/>
            <a:lstStyle/>
            <a:p>
              <a:endParaRPr lang="en-US"/>
            </a:p>
          </p:txBody>
        </p:sp>
      </p:grpSp>
      <p:grpSp>
        <p:nvGrpSpPr>
          <p:cNvPr id="3082" name="Group 28"/>
          <p:cNvGrpSpPr>
            <a:grpSpLocks/>
          </p:cNvGrpSpPr>
          <p:nvPr/>
        </p:nvGrpSpPr>
        <p:grpSpPr bwMode="auto">
          <a:xfrm>
            <a:off x="207963" y="1801813"/>
            <a:ext cx="8824912" cy="4587875"/>
            <a:chOff x="131" y="1135"/>
            <a:chExt cx="5559" cy="2890"/>
          </a:xfrm>
        </p:grpSpPr>
        <p:grpSp>
          <p:nvGrpSpPr>
            <p:cNvPr id="3083" name="Group 29"/>
            <p:cNvGrpSpPr>
              <a:grpSpLocks/>
            </p:cNvGrpSpPr>
            <p:nvPr/>
          </p:nvGrpSpPr>
          <p:grpSpPr bwMode="auto">
            <a:xfrm>
              <a:off x="564" y="1135"/>
              <a:ext cx="5126" cy="359"/>
              <a:chOff x="564" y="1135"/>
              <a:chExt cx="5126" cy="359"/>
            </a:xfrm>
          </p:grpSpPr>
          <p:sp>
            <p:nvSpPr>
              <p:cNvPr id="14346" name="Rectangle 30"/>
              <p:cNvSpPr>
                <a:spLocks noChangeArrowheads="1"/>
              </p:cNvSpPr>
              <p:nvPr/>
            </p:nvSpPr>
            <p:spPr bwMode="auto">
              <a:xfrm>
                <a:off x="564" y="1135"/>
                <a:ext cx="863" cy="311"/>
              </a:xfrm>
              <a:prstGeom prst="rect">
                <a:avLst/>
              </a:prstGeom>
              <a:solidFill>
                <a:schemeClr val="bg1">
                  <a:lumMod val="50000"/>
                </a:schemeClr>
              </a:solidFill>
              <a:ln w="9525">
                <a:solidFill>
                  <a:schemeClr val="tx1"/>
                </a:solidFill>
                <a:miter lim="800000"/>
                <a:headEnd/>
                <a:tailEnd/>
              </a:ln>
            </p:spPr>
            <p:txBody>
              <a:bodyPr wrap="none" anchor="ctr"/>
              <a:lstStyle/>
              <a:p>
                <a:pPr algn="ctr" eaLnBrk="1" hangingPunct="1">
                  <a:defRPr/>
                </a:pPr>
                <a:r>
                  <a:rPr lang="en-US" sz="1800" b="1" dirty="0">
                    <a:solidFill>
                      <a:srgbClr val="FFFFFF"/>
                    </a:solidFill>
                    <a:latin typeface="Arial" charset="0"/>
                  </a:rPr>
                  <a:t>Campus</a:t>
                </a:r>
              </a:p>
            </p:txBody>
          </p:sp>
          <p:sp>
            <p:nvSpPr>
              <p:cNvPr id="14347" name="Rectangle 31"/>
              <p:cNvSpPr>
                <a:spLocks noChangeArrowheads="1"/>
              </p:cNvSpPr>
              <p:nvPr/>
            </p:nvSpPr>
            <p:spPr bwMode="auto">
              <a:xfrm>
                <a:off x="3844" y="1200"/>
                <a:ext cx="708" cy="294"/>
              </a:xfrm>
              <a:prstGeom prst="rect">
                <a:avLst/>
              </a:prstGeom>
              <a:solidFill>
                <a:schemeClr val="bg1">
                  <a:lumMod val="50000"/>
                </a:schemeClr>
              </a:solidFill>
              <a:ln w="9525">
                <a:solidFill>
                  <a:schemeClr val="tx1"/>
                </a:solidFill>
                <a:miter lim="800000"/>
                <a:headEnd/>
                <a:tailEnd/>
              </a:ln>
            </p:spPr>
            <p:txBody>
              <a:bodyPr wrap="none" anchor="ctr"/>
              <a:lstStyle/>
              <a:p>
                <a:pPr algn="ctr" eaLnBrk="1" hangingPunct="1">
                  <a:defRPr/>
                </a:pPr>
                <a:r>
                  <a:rPr lang="en-US" sz="1800" b="1" dirty="0">
                    <a:solidFill>
                      <a:srgbClr val="FFFFFF"/>
                    </a:solidFill>
                    <a:latin typeface="Arial" charset="0"/>
                  </a:rPr>
                  <a:t>Sponsor 1</a:t>
                </a:r>
              </a:p>
            </p:txBody>
          </p:sp>
          <p:sp>
            <p:nvSpPr>
              <p:cNvPr id="14348" name="Rectangle 32"/>
              <p:cNvSpPr>
                <a:spLocks noChangeArrowheads="1"/>
              </p:cNvSpPr>
              <p:nvPr/>
            </p:nvSpPr>
            <p:spPr bwMode="auto">
              <a:xfrm>
                <a:off x="4908" y="1223"/>
                <a:ext cx="782" cy="270"/>
              </a:xfrm>
              <a:prstGeom prst="rect">
                <a:avLst/>
              </a:prstGeom>
              <a:solidFill>
                <a:schemeClr val="bg1">
                  <a:lumMod val="50000"/>
                </a:schemeClr>
              </a:solidFill>
              <a:ln w="9525">
                <a:solidFill>
                  <a:schemeClr val="tx1"/>
                </a:solidFill>
                <a:miter lim="800000"/>
                <a:headEnd/>
                <a:tailEnd/>
              </a:ln>
            </p:spPr>
            <p:txBody>
              <a:bodyPr wrap="none" anchor="ctr"/>
              <a:lstStyle/>
              <a:p>
                <a:pPr algn="ctr" eaLnBrk="1" hangingPunct="1">
                  <a:defRPr/>
                </a:pPr>
                <a:r>
                  <a:rPr lang="en-US" sz="1800" b="1" dirty="0">
                    <a:solidFill>
                      <a:srgbClr val="FFFFFF"/>
                    </a:solidFill>
                    <a:latin typeface="Arial" charset="0"/>
                  </a:rPr>
                  <a:t>Sponsor N</a:t>
                </a:r>
              </a:p>
            </p:txBody>
          </p:sp>
          <p:sp>
            <p:nvSpPr>
              <p:cNvPr id="3088" name="Oval 33"/>
              <p:cNvSpPr>
                <a:spLocks noChangeArrowheads="1"/>
              </p:cNvSpPr>
              <p:nvPr/>
            </p:nvSpPr>
            <p:spPr bwMode="auto">
              <a:xfrm>
                <a:off x="4610" y="1305"/>
                <a:ext cx="56" cy="5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9" name="Oval 34"/>
              <p:cNvSpPr>
                <a:spLocks noChangeArrowheads="1"/>
              </p:cNvSpPr>
              <p:nvPr/>
            </p:nvSpPr>
            <p:spPr bwMode="auto">
              <a:xfrm>
                <a:off x="4706" y="1305"/>
                <a:ext cx="56" cy="5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90" name="Oval 35"/>
              <p:cNvSpPr>
                <a:spLocks noChangeArrowheads="1"/>
              </p:cNvSpPr>
              <p:nvPr/>
            </p:nvSpPr>
            <p:spPr bwMode="auto">
              <a:xfrm>
                <a:off x="4814" y="1305"/>
                <a:ext cx="56" cy="56"/>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3084" name="Text Box 36"/>
            <p:cNvSpPr txBox="1">
              <a:spLocks noChangeArrowheads="1"/>
            </p:cNvSpPr>
            <p:nvPr/>
          </p:nvSpPr>
          <p:spPr bwMode="auto">
            <a:xfrm>
              <a:off x="131" y="3621"/>
              <a:ext cx="3053" cy="404"/>
            </a:xfrm>
            <a:prstGeom prst="rect">
              <a:avLst/>
            </a:prstGeom>
            <a:noFill/>
            <a:ln w="9525">
              <a:noFill/>
              <a:miter lim="800000"/>
              <a:headEnd/>
              <a:tailEnd/>
            </a:ln>
          </p:spPr>
          <p:txBody>
            <a:bodyPr>
              <a:spAutoFit/>
            </a:bodyPr>
            <a:lstStyle/>
            <a:p>
              <a:pPr eaLnBrk="1" hangingPunct="1">
                <a:spcBef>
                  <a:spcPct val="50000"/>
                </a:spcBef>
              </a:pPr>
              <a:r>
                <a:rPr lang="en-US" sz="3600" b="1">
                  <a:solidFill>
                    <a:srgbClr val="C00000"/>
                  </a:solidFill>
                  <a:latin typeface="Arial" charset="0"/>
                </a:rPr>
                <a:t>Proposal processing</a:t>
              </a:r>
            </a:p>
          </p:txBody>
        </p:sp>
      </p:gr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graphicFrame>
        <p:nvGraphicFramePr>
          <p:cNvPr id="4098" name="Object 2"/>
          <p:cNvGraphicFramePr>
            <a:graphicFrameLocks noGrp="1" noChangeAspect="1"/>
          </p:cNvGraphicFramePr>
          <p:nvPr>
            <p:ph sz="half" idx="1"/>
          </p:nvPr>
        </p:nvGraphicFramePr>
        <p:xfrm>
          <a:off x="5102225" y="2862263"/>
          <a:ext cx="3282950" cy="4471987"/>
        </p:xfrm>
        <a:graphic>
          <a:graphicData uri="http://schemas.openxmlformats.org/presentationml/2006/ole">
            <mc:AlternateContent xmlns:mc="http://schemas.openxmlformats.org/markup-compatibility/2006">
              <mc:Choice xmlns:v="urn:schemas-microsoft-com:vml" Requires="v">
                <p:oleObj spid="_x0000_s4216" name="Document" r:id="rId4" imgW="7277400" imgH="9909995" progId="Word.Document.8">
                  <p:embed/>
                </p:oleObj>
              </mc:Choice>
              <mc:Fallback>
                <p:oleObj name="Document" r:id="rId4" imgW="7277400" imgH="9909995"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2225" y="2862263"/>
                        <a:ext cx="3282950" cy="447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9" name="Object 3"/>
          <p:cNvGraphicFramePr>
            <a:graphicFrameLocks noGrp="1" noChangeAspect="1"/>
          </p:cNvGraphicFramePr>
          <p:nvPr>
            <p:ph sz="half" idx="2"/>
          </p:nvPr>
        </p:nvGraphicFramePr>
        <p:xfrm>
          <a:off x="841375" y="2940050"/>
          <a:ext cx="3638550" cy="4425950"/>
        </p:xfrm>
        <a:graphic>
          <a:graphicData uri="http://schemas.openxmlformats.org/presentationml/2006/ole">
            <mc:AlternateContent xmlns:mc="http://schemas.openxmlformats.org/markup-compatibility/2006">
              <mc:Choice xmlns:v="urn:schemas-microsoft-com:vml" Requires="v">
                <p:oleObj spid="_x0000_s4217" name="Document" r:id="rId6" imgW="9484393" imgH="11537499" progId="Word.Document.8">
                  <p:embed/>
                </p:oleObj>
              </mc:Choice>
              <mc:Fallback>
                <p:oleObj name="Document" r:id="rId6" imgW="9484393" imgH="11537499" progId="Word.Document.8">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375" y="2940050"/>
                        <a:ext cx="3638550"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1" name="Rectangle 4"/>
          <p:cNvSpPr>
            <a:spLocks noChangeArrowheads="1"/>
          </p:cNvSpPr>
          <p:nvPr/>
        </p:nvSpPr>
        <p:spPr bwMode="auto">
          <a:xfrm>
            <a:off x="3048000" y="381000"/>
            <a:ext cx="3276600" cy="609600"/>
          </a:xfrm>
          <a:prstGeom prst="rect">
            <a:avLst/>
          </a:prstGeom>
          <a:noFill/>
          <a:ln w="9525">
            <a:solidFill>
              <a:schemeClr val="tx1"/>
            </a:solidFill>
            <a:miter lim="800000"/>
            <a:headEnd/>
            <a:tailEnd/>
          </a:ln>
        </p:spPr>
        <p:txBody>
          <a:bodyPr wrap="none" anchor="ctr"/>
          <a:lstStyle/>
          <a:p>
            <a:endParaRPr lang="en-US"/>
          </a:p>
        </p:txBody>
      </p:sp>
      <p:sp>
        <p:nvSpPr>
          <p:cNvPr id="4102" name="Rectangle 5"/>
          <p:cNvSpPr>
            <a:spLocks noChangeArrowheads="1"/>
          </p:cNvSpPr>
          <p:nvPr/>
        </p:nvSpPr>
        <p:spPr bwMode="auto">
          <a:xfrm>
            <a:off x="2949575" y="1793875"/>
            <a:ext cx="2971800" cy="609600"/>
          </a:xfrm>
          <a:prstGeom prst="rect">
            <a:avLst/>
          </a:prstGeom>
          <a:noFill/>
          <a:ln w="9525">
            <a:solidFill>
              <a:schemeClr val="bg1"/>
            </a:solidFill>
            <a:miter lim="800000"/>
            <a:headEnd/>
            <a:tailEnd/>
          </a:ln>
        </p:spPr>
        <p:txBody>
          <a:bodyPr wrap="none" anchor="ctr"/>
          <a:lstStyle/>
          <a:p>
            <a:endParaRPr lang="en-US"/>
          </a:p>
        </p:txBody>
      </p:sp>
      <p:sp>
        <p:nvSpPr>
          <p:cNvPr id="857094" name="Text Box 6"/>
          <p:cNvSpPr txBox="1">
            <a:spLocks noChangeArrowheads="1"/>
          </p:cNvSpPr>
          <p:nvPr/>
        </p:nvSpPr>
        <p:spPr bwMode="auto">
          <a:xfrm>
            <a:off x="2903538" y="1946275"/>
            <a:ext cx="3054350" cy="366713"/>
          </a:xfrm>
          <a:prstGeom prst="rect">
            <a:avLst/>
          </a:prstGeom>
          <a:noFill/>
          <a:ln w="9525">
            <a:noFill/>
            <a:miter lim="800000"/>
            <a:headEnd/>
            <a:tailEnd/>
          </a:ln>
          <a:effectLst/>
        </p:spPr>
        <p:txBody>
          <a:bodyPr wrap="none">
            <a:spAutoFit/>
          </a:bodyPr>
          <a:lstStyle/>
          <a:p>
            <a:pPr algn="ctr" eaLnBrk="1" hangingPunct="1">
              <a:defRPr/>
            </a:pPr>
            <a:r>
              <a:rPr lang="en-US" sz="1800" b="1">
                <a:solidFill>
                  <a:schemeClr val="bg1"/>
                </a:solidFill>
                <a:effectLst>
                  <a:outerShdw blurRad="38100" dist="38100" dir="2700000" algn="tl">
                    <a:srgbClr val="C0C0C0"/>
                  </a:outerShdw>
                </a:effectLst>
                <a:latin typeface="Arial" charset="0"/>
              </a:rPr>
              <a:t>Associate VC and Director</a:t>
            </a:r>
          </a:p>
        </p:txBody>
      </p:sp>
      <p:sp>
        <p:nvSpPr>
          <p:cNvPr id="4104" name="Line 7"/>
          <p:cNvSpPr>
            <a:spLocks noChangeShapeType="1"/>
          </p:cNvSpPr>
          <p:nvPr/>
        </p:nvSpPr>
        <p:spPr bwMode="auto">
          <a:xfrm>
            <a:off x="4343400" y="2400300"/>
            <a:ext cx="0" cy="304800"/>
          </a:xfrm>
          <a:prstGeom prst="line">
            <a:avLst/>
          </a:prstGeom>
          <a:noFill/>
          <a:ln w="9525">
            <a:solidFill>
              <a:schemeClr val="bg1"/>
            </a:solidFill>
            <a:round/>
            <a:headEnd/>
            <a:tailEnd/>
          </a:ln>
        </p:spPr>
        <p:txBody>
          <a:bodyPr/>
          <a:lstStyle/>
          <a:p>
            <a:endParaRPr lang="en-US"/>
          </a:p>
        </p:txBody>
      </p:sp>
      <p:sp>
        <p:nvSpPr>
          <p:cNvPr id="4105" name="Line 8"/>
          <p:cNvSpPr>
            <a:spLocks noChangeShapeType="1"/>
          </p:cNvSpPr>
          <p:nvPr/>
        </p:nvSpPr>
        <p:spPr bwMode="auto">
          <a:xfrm>
            <a:off x="2660650" y="2714625"/>
            <a:ext cx="4032250" cy="0"/>
          </a:xfrm>
          <a:prstGeom prst="line">
            <a:avLst/>
          </a:prstGeom>
          <a:noFill/>
          <a:ln w="9525">
            <a:solidFill>
              <a:schemeClr val="bg1"/>
            </a:solidFill>
            <a:round/>
            <a:headEnd/>
            <a:tailEnd/>
          </a:ln>
        </p:spPr>
        <p:txBody>
          <a:bodyPr/>
          <a:lstStyle/>
          <a:p>
            <a:endParaRPr lang="en-US"/>
          </a:p>
        </p:txBody>
      </p:sp>
      <p:sp>
        <p:nvSpPr>
          <p:cNvPr id="4106" name="Line 9"/>
          <p:cNvSpPr>
            <a:spLocks noChangeShapeType="1"/>
          </p:cNvSpPr>
          <p:nvPr/>
        </p:nvSpPr>
        <p:spPr bwMode="auto">
          <a:xfrm>
            <a:off x="2660650" y="2708275"/>
            <a:ext cx="0" cy="309563"/>
          </a:xfrm>
          <a:prstGeom prst="line">
            <a:avLst/>
          </a:prstGeom>
          <a:noFill/>
          <a:ln w="9525">
            <a:solidFill>
              <a:schemeClr val="bg1"/>
            </a:solidFill>
            <a:round/>
            <a:headEnd/>
            <a:tailEnd/>
          </a:ln>
        </p:spPr>
        <p:txBody>
          <a:bodyPr/>
          <a:lstStyle/>
          <a:p>
            <a:endParaRPr lang="en-US"/>
          </a:p>
        </p:txBody>
      </p:sp>
      <p:sp>
        <p:nvSpPr>
          <p:cNvPr id="4107" name="Line 10"/>
          <p:cNvSpPr>
            <a:spLocks noChangeShapeType="1"/>
          </p:cNvSpPr>
          <p:nvPr/>
        </p:nvSpPr>
        <p:spPr bwMode="auto">
          <a:xfrm>
            <a:off x="6684963" y="2706688"/>
            <a:ext cx="0" cy="255587"/>
          </a:xfrm>
          <a:prstGeom prst="line">
            <a:avLst/>
          </a:prstGeom>
          <a:noFill/>
          <a:ln w="9525">
            <a:solidFill>
              <a:schemeClr val="bg1"/>
            </a:solidFill>
            <a:round/>
            <a:headEnd/>
            <a:tailEnd/>
          </a:ln>
        </p:spPr>
        <p:txBody>
          <a:bodyPr/>
          <a:lstStyle/>
          <a:p>
            <a:endParaRPr lang="en-US"/>
          </a:p>
        </p:txBody>
      </p:sp>
      <p:sp>
        <p:nvSpPr>
          <p:cNvPr id="857099" name="Rectangle 11"/>
          <p:cNvSpPr>
            <a:spLocks noChangeArrowheads="1"/>
          </p:cNvSpPr>
          <p:nvPr/>
        </p:nvSpPr>
        <p:spPr bwMode="auto">
          <a:xfrm>
            <a:off x="0" y="0"/>
            <a:ext cx="9144000" cy="1701800"/>
          </a:xfrm>
          <a:prstGeom prst="rect">
            <a:avLst/>
          </a:prstGeom>
          <a:solidFill>
            <a:srgbClr val="C00000"/>
          </a:solidFill>
          <a:ln w="9525">
            <a:solidFill>
              <a:schemeClr val="tx1"/>
            </a:solidFill>
            <a:miter lim="800000"/>
            <a:headEnd/>
            <a:tailEnd/>
          </a:ln>
          <a:effectLst/>
        </p:spPr>
        <p:txBody>
          <a:bodyPr wrap="none" anchor="ctr"/>
          <a:lstStyle/>
          <a:p>
            <a:pPr algn="ctr" eaLnBrk="1" hangingPunct="1">
              <a:spcBef>
                <a:spcPct val="50000"/>
              </a:spcBef>
              <a:defRPr/>
            </a:pPr>
            <a:r>
              <a:rPr lang="en-US" sz="4400" dirty="0">
                <a:solidFill>
                  <a:srgbClr val="FFFFFF"/>
                </a:solidFill>
                <a:effectLst>
                  <a:outerShdw blurRad="38100" dist="38100" dir="2700000" algn="tl">
                    <a:srgbClr val="000000"/>
                  </a:outerShdw>
                </a:effectLst>
                <a:latin typeface="Comic Sans MS" pitchFamily="66" charset="0"/>
              </a:rPr>
              <a:t>Pre-Award/Post-Award </a:t>
            </a:r>
            <a:br>
              <a:rPr lang="en-US" sz="4400" dirty="0">
                <a:solidFill>
                  <a:srgbClr val="FFFFFF"/>
                </a:solidFill>
                <a:effectLst>
                  <a:outerShdw blurRad="38100" dist="38100" dir="2700000" algn="tl">
                    <a:srgbClr val="000000"/>
                  </a:outerShdw>
                </a:effectLst>
                <a:latin typeface="Comic Sans MS" pitchFamily="66" charset="0"/>
              </a:rPr>
            </a:br>
            <a:r>
              <a:rPr lang="en-US" sz="4400" dirty="0">
                <a:solidFill>
                  <a:srgbClr val="FFFFFF"/>
                </a:solidFill>
                <a:effectLst>
                  <a:outerShdw blurRad="38100" dist="38100" dir="2700000" algn="tl">
                    <a:srgbClr val="000000"/>
                  </a:outerShdw>
                </a:effectLst>
                <a:latin typeface="Comic Sans MS" pitchFamily="66" charset="0"/>
              </a:rPr>
              <a:t>Organizational Structure</a:t>
            </a:r>
          </a:p>
          <a:p>
            <a:pPr algn="ctr" eaLnBrk="1" hangingPunct="1">
              <a:defRPr/>
            </a:pPr>
            <a:endParaRPr lang="en-US" sz="1800" dirty="0">
              <a:latin typeface="Arial" charset="0"/>
            </a:endParaRPr>
          </a:p>
        </p:txBody>
      </p:sp>
      <p:grpSp>
        <p:nvGrpSpPr>
          <p:cNvPr id="4109" name="Group 12"/>
          <p:cNvGrpSpPr>
            <a:grpSpLocks/>
          </p:cNvGrpSpPr>
          <p:nvPr/>
        </p:nvGrpSpPr>
        <p:grpSpPr bwMode="auto">
          <a:xfrm>
            <a:off x="166688" y="1801813"/>
            <a:ext cx="8866187" cy="4897437"/>
            <a:chOff x="105" y="1135"/>
            <a:chExt cx="5585" cy="3085"/>
          </a:xfrm>
        </p:grpSpPr>
        <p:grpSp>
          <p:nvGrpSpPr>
            <p:cNvPr id="4128" name="Group 13"/>
            <p:cNvGrpSpPr>
              <a:grpSpLocks/>
            </p:cNvGrpSpPr>
            <p:nvPr/>
          </p:nvGrpSpPr>
          <p:grpSpPr bwMode="auto">
            <a:xfrm>
              <a:off x="564" y="1135"/>
              <a:ext cx="5126" cy="359"/>
              <a:chOff x="564" y="1135"/>
              <a:chExt cx="5126" cy="359"/>
            </a:xfrm>
          </p:grpSpPr>
          <p:sp>
            <p:nvSpPr>
              <p:cNvPr id="15393" name="Rectangle 14"/>
              <p:cNvSpPr>
                <a:spLocks noChangeArrowheads="1"/>
              </p:cNvSpPr>
              <p:nvPr/>
            </p:nvSpPr>
            <p:spPr bwMode="auto">
              <a:xfrm>
                <a:off x="564" y="1135"/>
                <a:ext cx="863" cy="311"/>
              </a:xfrm>
              <a:prstGeom prst="rect">
                <a:avLst/>
              </a:prstGeom>
              <a:solidFill>
                <a:schemeClr val="bg1">
                  <a:lumMod val="50000"/>
                </a:schemeClr>
              </a:solidFill>
              <a:ln w="9525">
                <a:solidFill>
                  <a:schemeClr val="tx1"/>
                </a:solidFill>
                <a:miter lim="800000"/>
                <a:headEnd/>
                <a:tailEnd/>
              </a:ln>
            </p:spPr>
            <p:txBody>
              <a:bodyPr wrap="none" anchor="ctr"/>
              <a:lstStyle/>
              <a:p>
                <a:pPr algn="ctr" eaLnBrk="1" hangingPunct="1">
                  <a:defRPr/>
                </a:pPr>
                <a:r>
                  <a:rPr lang="en-US" sz="1800" b="1" dirty="0">
                    <a:solidFill>
                      <a:srgbClr val="FFFFFF"/>
                    </a:solidFill>
                    <a:latin typeface="Arial" charset="0"/>
                  </a:rPr>
                  <a:t>Campus</a:t>
                </a:r>
              </a:p>
            </p:txBody>
          </p:sp>
          <p:sp>
            <p:nvSpPr>
              <p:cNvPr id="15394" name="Rectangle 15"/>
              <p:cNvSpPr>
                <a:spLocks noChangeArrowheads="1"/>
              </p:cNvSpPr>
              <p:nvPr/>
            </p:nvSpPr>
            <p:spPr bwMode="auto">
              <a:xfrm>
                <a:off x="3844" y="1200"/>
                <a:ext cx="708" cy="294"/>
              </a:xfrm>
              <a:prstGeom prst="rect">
                <a:avLst/>
              </a:prstGeom>
              <a:solidFill>
                <a:schemeClr val="bg1">
                  <a:lumMod val="50000"/>
                </a:schemeClr>
              </a:solidFill>
              <a:ln w="9525">
                <a:solidFill>
                  <a:schemeClr val="tx1"/>
                </a:solidFill>
                <a:miter lim="800000"/>
                <a:headEnd/>
                <a:tailEnd/>
              </a:ln>
            </p:spPr>
            <p:txBody>
              <a:bodyPr wrap="none" anchor="ctr"/>
              <a:lstStyle/>
              <a:p>
                <a:pPr algn="ctr" eaLnBrk="1" hangingPunct="1">
                  <a:defRPr/>
                </a:pPr>
                <a:r>
                  <a:rPr lang="en-US" sz="1800" b="1" dirty="0">
                    <a:solidFill>
                      <a:srgbClr val="FFFFFF"/>
                    </a:solidFill>
                    <a:latin typeface="Arial" charset="0"/>
                  </a:rPr>
                  <a:t>Sponsor 1</a:t>
                </a:r>
              </a:p>
            </p:txBody>
          </p:sp>
          <p:sp>
            <p:nvSpPr>
              <p:cNvPr id="15395" name="Rectangle 16"/>
              <p:cNvSpPr>
                <a:spLocks noChangeArrowheads="1"/>
              </p:cNvSpPr>
              <p:nvPr/>
            </p:nvSpPr>
            <p:spPr bwMode="auto">
              <a:xfrm>
                <a:off x="4908" y="1223"/>
                <a:ext cx="782" cy="270"/>
              </a:xfrm>
              <a:prstGeom prst="rect">
                <a:avLst/>
              </a:prstGeom>
              <a:solidFill>
                <a:schemeClr val="bg1">
                  <a:lumMod val="50000"/>
                </a:schemeClr>
              </a:solidFill>
              <a:ln w="9525">
                <a:solidFill>
                  <a:schemeClr val="tx1"/>
                </a:solidFill>
                <a:miter lim="800000"/>
                <a:headEnd/>
                <a:tailEnd/>
              </a:ln>
            </p:spPr>
            <p:txBody>
              <a:bodyPr wrap="none" anchor="ctr"/>
              <a:lstStyle/>
              <a:p>
                <a:pPr algn="ctr" eaLnBrk="1" hangingPunct="1">
                  <a:defRPr/>
                </a:pPr>
                <a:r>
                  <a:rPr lang="en-US" sz="1800" b="1" dirty="0">
                    <a:solidFill>
                      <a:srgbClr val="FFFFFF"/>
                    </a:solidFill>
                    <a:latin typeface="Arial" charset="0"/>
                  </a:rPr>
                  <a:t>Sponsor N</a:t>
                </a:r>
              </a:p>
            </p:txBody>
          </p:sp>
          <p:sp>
            <p:nvSpPr>
              <p:cNvPr id="4133" name="Oval 17"/>
              <p:cNvSpPr>
                <a:spLocks noChangeArrowheads="1"/>
              </p:cNvSpPr>
              <p:nvPr/>
            </p:nvSpPr>
            <p:spPr bwMode="auto">
              <a:xfrm>
                <a:off x="4610" y="1305"/>
                <a:ext cx="56" cy="5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34" name="Oval 18"/>
              <p:cNvSpPr>
                <a:spLocks noChangeArrowheads="1"/>
              </p:cNvSpPr>
              <p:nvPr/>
            </p:nvSpPr>
            <p:spPr bwMode="auto">
              <a:xfrm>
                <a:off x="4706" y="1305"/>
                <a:ext cx="56" cy="5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35" name="Oval 19"/>
              <p:cNvSpPr>
                <a:spLocks noChangeArrowheads="1"/>
              </p:cNvSpPr>
              <p:nvPr/>
            </p:nvSpPr>
            <p:spPr bwMode="auto">
              <a:xfrm>
                <a:off x="4814" y="1305"/>
                <a:ext cx="56" cy="56"/>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857108" name="Text Box 20"/>
            <p:cNvSpPr txBox="1">
              <a:spLocks noChangeArrowheads="1"/>
            </p:cNvSpPr>
            <p:nvPr/>
          </p:nvSpPr>
          <p:spPr bwMode="auto">
            <a:xfrm>
              <a:off x="105" y="3470"/>
              <a:ext cx="3526" cy="750"/>
            </a:xfrm>
            <a:prstGeom prst="rect">
              <a:avLst/>
            </a:prstGeom>
            <a:noFill/>
            <a:ln w="9525">
              <a:noFill/>
              <a:miter lim="800000"/>
              <a:headEnd/>
              <a:tailEnd/>
            </a:ln>
            <a:effectLst/>
          </p:spPr>
          <p:txBody>
            <a:bodyPr>
              <a:spAutoFit/>
            </a:bodyPr>
            <a:lstStyle/>
            <a:p>
              <a:pPr eaLnBrk="1" hangingPunct="1">
                <a:spcBef>
                  <a:spcPct val="50000"/>
                </a:spcBef>
                <a:defRPr/>
              </a:pPr>
              <a:r>
                <a:rPr lang="en-US" sz="3600" b="1">
                  <a:solidFill>
                    <a:srgbClr val="FF0000"/>
                  </a:solidFill>
                  <a:effectLst>
                    <a:outerShdw blurRad="38100" dist="38100" dir="2700000" algn="tl">
                      <a:srgbClr val="C0C0C0"/>
                    </a:outerShdw>
                  </a:effectLst>
                  <a:latin typeface="Arial" charset="0"/>
                </a:rPr>
                <a:t>Incoming Awards to Account Establishment</a:t>
              </a:r>
            </a:p>
          </p:txBody>
        </p:sp>
      </p:grpSp>
      <p:sp>
        <p:nvSpPr>
          <p:cNvPr id="857109" name="Line 21"/>
          <p:cNvSpPr>
            <a:spLocks noChangeShapeType="1"/>
          </p:cNvSpPr>
          <p:nvPr/>
        </p:nvSpPr>
        <p:spPr bwMode="auto">
          <a:xfrm flipH="1">
            <a:off x="2644775" y="2290763"/>
            <a:ext cx="3492500" cy="1508125"/>
          </a:xfrm>
          <a:prstGeom prst="line">
            <a:avLst/>
          </a:prstGeom>
          <a:noFill/>
          <a:ln w="28575">
            <a:solidFill>
              <a:srgbClr val="006600"/>
            </a:solidFill>
            <a:round/>
            <a:headEnd/>
            <a:tailEnd type="triangle" w="med" len="med"/>
          </a:ln>
        </p:spPr>
        <p:txBody>
          <a:bodyPr/>
          <a:lstStyle/>
          <a:p>
            <a:endParaRPr lang="en-US"/>
          </a:p>
        </p:txBody>
      </p:sp>
      <p:sp>
        <p:nvSpPr>
          <p:cNvPr id="857110" name="Line 22"/>
          <p:cNvSpPr>
            <a:spLocks noChangeShapeType="1"/>
          </p:cNvSpPr>
          <p:nvPr/>
        </p:nvSpPr>
        <p:spPr bwMode="auto">
          <a:xfrm>
            <a:off x="2665413" y="4043363"/>
            <a:ext cx="1025525" cy="601662"/>
          </a:xfrm>
          <a:prstGeom prst="line">
            <a:avLst/>
          </a:prstGeom>
          <a:noFill/>
          <a:ln w="28575">
            <a:solidFill>
              <a:schemeClr val="bg2"/>
            </a:solidFill>
            <a:round/>
            <a:headEnd/>
            <a:tailEnd type="triangle" w="med" len="med"/>
          </a:ln>
        </p:spPr>
        <p:txBody>
          <a:bodyPr/>
          <a:lstStyle/>
          <a:p>
            <a:endParaRPr lang="en-US"/>
          </a:p>
        </p:txBody>
      </p:sp>
      <p:sp>
        <p:nvSpPr>
          <p:cNvPr id="857111" name="Cloud"/>
          <p:cNvSpPr>
            <a:spLocks noChangeAspect="1" noEditPoints="1" noChangeArrowheads="1"/>
          </p:cNvSpPr>
          <p:nvPr/>
        </p:nvSpPr>
        <p:spPr bwMode="auto">
          <a:xfrm>
            <a:off x="3494088" y="4425950"/>
            <a:ext cx="1978025" cy="90487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eaLnBrk="1" hangingPunct="1">
              <a:buFontTx/>
              <a:buChar char="•"/>
              <a:defRPr/>
            </a:pPr>
            <a:r>
              <a:rPr lang="en-US" sz="1000">
                <a:solidFill>
                  <a:schemeClr val="bg2"/>
                </a:solidFill>
                <a:effectLst>
                  <a:outerShdw blurRad="38100" dist="38100" dir="2700000" algn="tl">
                    <a:srgbClr val="000000"/>
                  </a:outerShdw>
                </a:effectLst>
                <a:latin typeface="Arial" charset="0"/>
              </a:rPr>
              <a:t> Review - Negotiate</a:t>
            </a:r>
          </a:p>
          <a:p>
            <a:pPr eaLnBrk="1" hangingPunct="1">
              <a:buFontTx/>
              <a:buChar char="•"/>
              <a:defRPr/>
            </a:pPr>
            <a:r>
              <a:rPr lang="en-US" sz="1000">
                <a:solidFill>
                  <a:schemeClr val="bg2"/>
                </a:solidFill>
                <a:effectLst>
                  <a:outerShdw blurRad="38100" dist="38100" dir="2700000" algn="tl">
                    <a:srgbClr val="000000"/>
                  </a:outerShdw>
                </a:effectLst>
                <a:latin typeface="Arial" charset="0"/>
              </a:rPr>
              <a:t> Sign</a:t>
            </a:r>
          </a:p>
          <a:p>
            <a:pPr eaLnBrk="1" hangingPunct="1">
              <a:buFontTx/>
              <a:buChar char="•"/>
              <a:defRPr/>
            </a:pPr>
            <a:r>
              <a:rPr lang="en-US" sz="1000">
                <a:solidFill>
                  <a:schemeClr val="bg2"/>
                </a:solidFill>
                <a:effectLst>
                  <a:outerShdw blurRad="38100" dist="38100" dir="2700000" algn="tl">
                    <a:srgbClr val="000000"/>
                  </a:outerShdw>
                </a:effectLst>
                <a:latin typeface="Arial" charset="0"/>
              </a:rPr>
              <a:t> Prepare Summary</a:t>
            </a:r>
          </a:p>
        </p:txBody>
      </p:sp>
      <p:sp>
        <p:nvSpPr>
          <p:cNvPr id="857112" name="Cloud"/>
          <p:cNvSpPr>
            <a:spLocks noChangeAspect="1" noEditPoints="1" noChangeArrowheads="1"/>
          </p:cNvSpPr>
          <p:nvPr/>
        </p:nvSpPr>
        <p:spPr bwMode="auto">
          <a:xfrm>
            <a:off x="4059238" y="3001963"/>
            <a:ext cx="1252537" cy="82708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eaLnBrk="1" hangingPunct="1">
              <a:buFontTx/>
              <a:buChar char="•"/>
              <a:defRPr/>
            </a:pPr>
            <a:r>
              <a:rPr lang="en-US" sz="1200" b="1">
                <a:solidFill>
                  <a:srgbClr val="FF0000"/>
                </a:solidFill>
                <a:effectLst>
                  <a:outerShdw blurRad="38100" dist="38100" dir="2700000" algn="tl">
                    <a:srgbClr val="000000"/>
                  </a:outerShdw>
                </a:effectLst>
                <a:latin typeface="Arial" charset="0"/>
              </a:rPr>
              <a:t> Number</a:t>
            </a:r>
          </a:p>
          <a:p>
            <a:pPr eaLnBrk="1" hangingPunct="1">
              <a:buFontTx/>
              <a:buChar char="•"/>
              <a:defRPr/>
            </a:pPr>
            <a:r>
              <a:rPr lang="en-US" sz="1200">
                <a:solidFill>
                  <a:srgbClr val="FF0000"/>
                </a:solidFill>
                <a:effectLst>
                  <a:outerShdw blurRad="38100" dist="38100" dir="2700000" algn="tl">
                    <a:srgbClr val="000000"/>
                  </a:outerShdw>
                </a:effectLst>
                <a:latin typeface="Arial" charset="0"/>
              </a:rPr>
              <a:t> </a:t>
            </a:r>
            <a:r>
              <a:rPr lang="en-US" sz="1200" b="1">
                <a:solidFill>
                  <a:srgbClr val="FF0000"/>
                </a:solidFill>
                <a:effectLst>
                  <a:outerShdw blurRad="38100" dist="38100" dir="2700000" algn="tl">
                    <a:srgbClr val="000000"/>
                  </a:outerShdw>
                </a:effectLst>
                <a:latin typeface="Arial" charset="0"/>
              </a:rPr>
              <a:t>Budget</a:t>
            </a:r>
          </a:p>
        </p:txBody>
      </p:sp>
      <p:sp>
        <p:nvSpPr>
          <p:cNvPr id="857113" name="Line 25"/>
          <p:cNvSpPr>
            <a:spLocks noChangeShapeType="1"/>
          </p:cNvSpPr>
          <p:nvPr/>
        </p:nvSpPr>
        <p:spPr bwMode="auto">
          <a:xfrm flipH="1">
            <a:off x="2841625" y="3624263"/>
            <a:ext cx="1333500" cy="307975"/>
          </a:xfrm>
          <a:prstGeom prst="line">
            <a:avLst/>
          </a:prstGeom>
          <a:noFill/>
          <a:ln w="28575">
            <a:solidFill>
              <a:srgbClr val="FF0000"/>
            </a:solidFill>
            <a:round/>
            <a:headEnd/>
            <a:tailEnd type="triangle" w="med" len="med"/>
          </a:ln>
        </p:spPr>
        <p:txBody>
          <a:bodyPr/>
          <a:lstStyle/>
          <a:p>
            <a:endParaRPr lang="en-US"/>
          </a:p>
        </p:txBody>
      </p:sp>
      <p:sp>
        <p:nvSpPr>
          <p:cNvPr id="857114" name="Line 26"/>
          <p:cNvSpPr>
            <a:spLocks noChangeShapeType="1"/>
          </p:cNvSpPr>
          <p:nvPr/>
        </p:nvSpPr>
        <p:spPr bwMode="auto">
          <a:xfrm flipH="1" flipV="1">
            <a:off x="5305425" y="3235325"/>
            <a:ext cx="1935163" cy="52388"/>
          </a:xfrm>
          <a:prstGeom prst="line">
            <a:avLst/>
          </a:prstGeom>
          <a:noFill/>
          <a:ln w="28575">
            <a:solidFill>
              <a:srgbClr val="FF0000"/>
            </a:solidFill>
            <a:round/>
            <a:headEnd/>
            <a:tailEnd type="triangle" w="med" len="med"/>
          </a:ln>
        </p:spPr>
        <p:txBody>
          <a:bodyPr/>
          <a:lstStyle/>
          <a:p>
            <a:endParaRPr lang="en-US"/>
          </a:p>
        </p:txBody>
      </p:sp>
      <p:sp>
        <p:nvSpPr>
          <p:cNvPr id="857115" name="Line 27"/>
          <p:cNvSpPr>
            <a:spLocks noChangeShapeType="1"/>
          </p:cNvSpPr>
          <p:nvPr/>
        </p:nvSpPr>
        <p:spPr bwMode="auto">
          <a:xfrm flipV="1">
            <a:off x="5116513" y="3414713"/>
            <a:ext cx="2055812" cy="1052512"/>
          </a:xfrm>
          <a:prstGeom prst="line">
            <a:avLst/>
          </a:prstGeom>
          <a:noFill/>
          <a:ln w="28575">
            <a:solidFill>
              <a:schemeClr val="bg2"/>
            </a:solidFill>
            <a:round/>
            <a:headEnd/>
            <a:tailEnd type="triangle" w="med" len="med"/>
          </a:ln>
        </p:spPr>
        <p:txBody>
          <a:bodyPr/>
          <a:lstStyle/>
          <a:p>
            <a:endParaRPr lang="en-US"/>
          </a:p>
        </p:txBody>
      </p:sp>
      <p:sp>
        <p:nvSpPr>
          <p:cNvPr id="857116" name="Line 28"/>
          <p:cNvSpPr>
            <a:spLocks noChangeShapeType="1"/>
          </p:cNvSpPr>
          <p:nvPr/>
        </p:nvSpPr>
        <p:spPr bwMode="auto">
          <a:xfrm flipH="1" flipV="1">
            <a:off x="2170113" y="2247900"/>
            <a:ext cx="2016125" cy="957263"/>
          </a:xfrm>
          <a:prstGeom prst="line">
            <a:avLst/>
          </a:prstGeom>
          <a:noFill/>
          <a:ln w="28575">
            <a:solidFill>
              <a:srgbClr val="FF0000"/>
            </a:solidFill>
            <a:round/>
            <a:headEnd/>
            <a:tailEnd type="triangle" w="med" len="med"/>
          </a:ln>
        </p:spPr>
        <p:txBody>
          <a:bodyPr/>
          <a:lstStyle/>
          <a:p>
            <a:endParaRPr lang="en-US"/>
          </a:p>
        </p:txBody>
      </p:sp>
      <p:grpSp>
        <p:nvGrpSpPr>
          <p:cNvPr id="4" name="Group 29"/>
          <p:cNvGrpSpPr>
            <a:grpSpLocks/>
          </p:cNvGrpSpPr>
          <p:nvPr/>
        </p:nvGrpSpPr>
        <p:grpSpPr bwMode="auto">
          <a:xfrm>
            <a:off x="247650" y="2276475"/>
            <a:ext cx="1525588" cy="927100"/>
            <a:chOff x="156" y="1434"/>
            <a:chExt cx="961" cy="584"/>
          </a:xfrm>
        </p:grpSpPr>
        <p:grpSp>
          <p:nvGrpSpPr>
            <p:cNvPr id="4124" name="Group 30"/>
            <p:cNvGrpSpPr>
              <a:grpSpLocks/>
            </p:cNvGrpSpPr>
            <p:nvPr/>
          </p:nvGrpSpPr>
          <p:grpSpPr bwMode="auto">
            <a:xfrm>
              <a:off x="156" y="1529"/>
              <a:ext cx="961" cy="489"/>
              <a:chOff x="156" y="1529"/>
              <a:chExt cx="961" cy="489"/>
            </a:xfrm>
          </p:grpSpPr>
          <p:sp>
            <p:nvSpPr>
              <p:cNvPr id="23581" name="Cloud"/>
              <p:cNvSpPr>
                <a:spLocks noChangeAspect="1" noEditPoints="1" noChangeArrowheads="1"/>
              </p:cNvSpPr>
              <p:nvPr/>
            </p:nvSpPr>
            <p:spPr bwMode="auto">
              <a:xfrm>
                <a:off x="156" y="1529"/>
                <a:ext cx="961" cy="489"/>
              </a:xfrm>
              <a:custGeom>
                <a:avLst/>
                <a:gdLst>
                  <a:gd name="T0" fmla="*/ 0 w 21600"/>
                  <a:gd name="T1" fmla="*/ 0 h 21600"/>
                  <a:gd name="T2" fmla="*/ 1 w 21600"/>
                  <a:gd name="T3" fmla="*/ 0 h 21600"/>
                  <a:gd name="T4" fmla="*/ 2 w 21600"/>
                  <a:gd name="T5" fmla="*/ 0 h 21600"/>
                  <a:gd name="T6" fmla="*/ 1 w 21600"/>
                  <a:gd name="T7" fmla="*/ 0 h 21600"/>
                  <a:gd name="T8" fmla="*/ 0 60000 65536"/>
                  <a:gd name="T9" fmla="*/ 0 60000 65536"/>
                  <a:gd name="T10" fmla="*/ 0 60000 65536"/>
                  <a:gd name="T11" fmla="*/ 0 60000 65536"/>
                  <a:gd name="T12" fmla="*/ 2967 w 21600"/>
                  <a:gd name="T13" fmla="*/ 3269 h 21600"/>
                  <a:gd name="T14" fmla="*/ 17082 w 21600"/>
                  <a:gd name="T15" fmla="*/ 17315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857120" name="Text Box 32"/>
              <p:cNvSpPr txBox="1">
                <a:spLocks noChangeArrowheads="1"/>
              </p:cNvSpPr>
              <p:nvPr/>
            </p:nvSpPr>
            <p:spPr bwMode="auto">
              <a:xfrm>
                <a:off x="224" y="1665"/>
                <a:ext cx="829" cy="231"/>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rgbClr val="006600"/>
                    </a:solidFill>
                    <a:effectLst>
                      <a:outerShdw blurRad="38100" dist="38100" dir="2700000" algn="tl">
                        <a:srgbClr val="C0C0C0"/>
                      </a:outerShdw>
                    </a:effectLst>
                    <a:latin typeface="Arial" charset="0"/>
                  </a:rPr>
                  <a:t>Questions</a:t>
                </a:r>
              </a:p>
            </p:txBody>
          </p:sp>
        </p:grpSp>
        <p:sp>
          <p:nvSpPr>
            <p:cNvPr id="4125" name="Line 33"/>
            <p:cNvSpPr>
              <a:spLocks noChangeShapeType="1"/>
            </p:cNvSpPr>
            <p:nvPr/>
          </p:nvSpPr>
          <p:spPr bwMode="auto">
            <a:xfrm flipH="1">
              <a:off x="634" y="1434"/>
              <a:ext cx="126" cy="104"/>
            </a:xfrm>
            <a:prstGeom prst="line">
              <a:avLst/>
            </a:prstGeom>
            <a:noFill/>
            <a:ln w="28575">
              <a:solidFill>
                <a:schemeClr val="bg1"/>
              </a:solidFill>
              <a:round/>
              <a:headEnd/>
              <a:tailEnd type="triangle" w="med" len="med"/>
            </a:ln>
          </p:spPr>
          <p:txBody>
            <a:bodyPr/>
            <a:lstStyle/>
            <a:p>
              <a:endParaRPr lang="en-US"/>
            </a:p>
          </p:txBody>
        </p:sp>
      </p:grpSp>
      <p:grpSp>
        <p:nvGrpSpPr>
          <p:cNvPr id="6" name="Group 34"/>
          <p:cNvGrpSpPr>
            <a:grpSpLocks/>
          </p:cNvGrpSpPr>
          <p:nvPr/>
        </p:nvGrpSpPr>
        <p:grpSpPr bwMode="auto">
          <a:xfrm>
            <a:off x="146050" y="2286000"/>
            <a:ext cx="5184775" cy="4270375"/>
            <a:chOff x="92" y="1440"/>
            <a:chExt cx="3266" cy="2690"/>
          </a:xfrm>
        </p:grpSpPr>
        <p:sp>
          <p:nvSpPr>
            <p:cNvPr id="4121" name="Line 35"/>
            <p:cNvSpPr>
              <a:spLocks noChangeShapeType="1"/>
            </p:cNvSpPr>
            <p:nvPr/>
          </p:nvSpPr>
          <p:spPr bwMode="auto">
            <a:xfrm>
              <a:off x="1083" y="1440"/>
              <a:ext cx="466" cy="962"/>
            </a:xfrm>
            <a:prstGeom prst="line">
              <a:avLst/>
            </a:prstGeom>
            <a:noFill/>
            <a:ln w="76200">
              <a:solidFill>
                <a:schemeClr val="accent1"/>
              </a:solidFill>
              <a:round/>
              <a:headEnd/>
              <a:tailEnd type="triangle" w="med" len="med"/>
            </a:ln>
          </p:spPr>
          <p:txBody>
            <a:bodyPr/>
            <a:lstStyle/>
            <a:p>
              <a:endParaRPr lang="en-US"/>
            </a:p>
          </p:txBody>
        </p:sp>
        <p:sp>
          <p:nvSpPr>
            <p:cNvPr id="15385" name="Rectangle 36"/>
            <p:cNvSpPr>
              <a:spLocks noChangeArrowheads="1"/>
            </p:cNvSpPr>
            <p:nvPr/>
          </p:nvSpPr>
          <p:spPr bwMode="auto">
            <a:xfrm>
              <a:off x="109" y="3559"/>
              <a:ext cx="3249" cy="571"/>
            </a:xfrm>
            <a:prstGeom prst="rect">
              <a:avLst/>
            </a:prstGeom>
            <a:solidFill>
              <a:schemeClr val="bg1">
                <a:lumMod val="50000"/>
              </a:schemeClr>
            </a:solidFill>
            <a:ln w="9525">
              <a:solidFill>
                <a:schemeClr val="tx1"/>
              </a:solidFill>
              <a:miter lim="800000"/>
              <a:headEnd/>
              <a:tailEnd/>
            </a:ln>
          </p:spPr>
          <p:txBody>
            <a:bodyPr wrap="none" anchor="ctr"/>
            <a:lstStyle/>
            <a:p>
              <a:pPr>
                <a:defRPr/>
              </a:pPr>
              <a:endParaRPr lang="en-US"/>
            </a:p>
          </p:txBody>
        </p:sp>
        <p:sp>
          <p:nvSpPr>
            <p:cNvPr id="4123" name="Text Box 37"/>
            <p:cNvSpPr txBox="1">
              <a:spLocks noChangeArrowheads="1"/>
            </p:cNvSpPr>
            <p:nvPr/>
          </p:nvSpPr>
          <p:spPr bwMode="auto">
            <a:xfrm>
              <a:off x="92" y="3726"/>
              <a:ext cx="3260" cy="250"/>
            </a:xfrm>
            <a:prstGeom prst="rect">
              <a:avLst/>
            </a:prstGeom>
            <a:noFill/>
            <a:ln w="9525">
              <a:noFill/>
              <a:miter lim="800000"/>
              <a:headEnd/>
              <a:tailEnd/>
            </a:ln>
          </p:spPr>
          <p:txBody>
            <a:bodyPr>
              <a:spAutoFit/>
            </a:bodyPr>
            <a:lstStyle/>
            <a:p>
              <a:pPr algn="ctr" eaLnBrk="1" hangingPunct="1">
                <a:spcBef>
                  <a:spcPct val="50000"/>
                </a:spcBef>
              </a:pPr>
              <a:r>
                <a:rPr lang="en-US" sz="2000" b="1">
                  <a:solidFill>
                    <a:srgbClr val="FFFFFF"/>
                  </a:solidFill>
                  <a:latin typeface="Arial" charset="0"/>
                </a:rPr>
                <a:t>Proposals Trump Award Establishments</a:t>
              </a:r>
            </a:p>
          </p:txBody>
        </p:sp>
      </p:grpSp>
      <p:sp>
        <p:nvSpPr>
          <p:cNvPr id="857126" name="Text Box 38"/>
          <p:cNvSpPr txBox="1">
            <a:spLocks noChangeArrowheads="1"/>
          </p:cNvSpPr>
          <p:nvPr/>
        </p:nvSpPr>
        <p:spPr bwMode="auto">
          <a:xfrm rot="-1467373">
            <a:off x="3178175" y="2776538"/>
            <a:ext cx="3586163" cy="1555750"/>
          </a:xfrm>
          <a:prstGeom prst="rect">
            <a:avLst/>
          </a:prstGeom>
          <a:noFill/>
          <a:ln w="9525">
            <a:noFill/>
            <a:miter lim="800000"/>
            <a:headEnd/>
            <a:tailEnd/>
          </a:ln>
          <a:effectLst/>
        </p:spPr>
        <p:txBody>
          <a:bodyPr>
            <a:spAutoFit/>
          </a:bodyPr>
          <a:lstStyle/>
          <a:p>
            <a:pPr eaLnBrk="1" hangingPunct="1">
              <a:spcBef>
                <a:spcPct val="50000"/>
              </a:spcBef>
              <a:defRPr/>
            </a:pPr>
            <a:r>
              <a:rPr lang="en-US" sz="9600" b="1">
                <a:solidFill>
                  <a:schemeClr val="bg1"/>
                </a:solidFill>
                <a:effectLst>
                  <a:outerShdw blurRad="38100" dist="38100" dir="2700000" algn="tl">
                    <a:srgbClr val="C0C0C0"/>
                  </a:outerShdw>
                </a:effectLst>
                <a:latin typeface="Arial" charset="0"/>
              </a:rPr>
              <a:t>STOP</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71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71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71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71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71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571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71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711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57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7109" grpId="0" animBg="1"/>
      <p:bldP spid="857110" grpId="0" animBg="1"/>
      <p:bldP spid="857111" grpId="0" animBg="1"/>
      <p:bldP spid="857112" grpId="0" animBg="1"/>
      <p:bldP spid="857113" grpId="0" animBg="1"/>
      <p:bldP spid="857114" grpId="0" animBg="1"/>
      <p:bldP spid="857115" grpId="0" animBg="1"/>
      <p:bldP spid="857116" grpId="0" animBg="1"/>
      <p:bldP spid="8571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47688" y="-76200"/>
            <a:ext cx="7758112" cy="1152525"/>
          </a:xfrm>
        </p:spPr>
        <p:txBody>
          <a:bodyPr/>
          <a:lstStyle/>
          <a:p>
            <a:pPr algn="ctr"/>
            <a:r>
              <a:rPr lang="en-US" sz="4000" dirty="0" smtClean="0">
                <a:solidFill>
                  <a:schemeClr val="tx1"/>
                </a:solidFill>
                <a:latin typeface="Comic Sans MS" pitchFamily="66" charset="0"/>
              </a:rPr>
              <a:t>But Also Remember…</a:t>
            </a:r>
            <a:endParaRPr lang="en-US" sz="3600" dirty="0" smtClean="0">
              <a:solidFill>
                <a:schemeClr val="tx1"/>
              </a:solidFill>
              <a:latin typeface="Comic Sans MS" pitchFamily="66" charset="0"/>
            </a:endParaRPr>
          </a:p>
        </p:txBody>
      </p:sp>
      <p:sp>
        <p:nvSpPr>
          <p:cNvPr id="846851" name="Rectangle 3"/>
          <p:cNvSpPr>
            <a:spLocks noGrp="1" noChangeArrowheads="1"/>
          </p:cNvSpPr>
          <p:nvPr>
            <p:ph type="body" idx="1"/>
          </p:nvPr>
        </p:nvSpPr>
        <p:spPr>
          <a:xfrm>
            <a:off x="152400" y="1066800"/>
            <a:ext cx="8991600" cy="4572000"/>
          </a:xfrm>
        </p:spPr>
        <p:txBody>
          <a:bodyPr/>
          <a:lstStyle/>
          <a:p>
            <a:pPr>
              <a:buClrTx/>
              <a:defRPr/>
            </a:pPr>
            <a:r>
              <a:rPr lang="en-US" sz="2800" dirty="0">
                <a:latin typeface="Comic Sans MS" pitchFamily="66" charset="0"/>
              </a:rPr>
              <a:t>S</a:t>
            </a:r>
            <a:r>
              <a:rPr lang="en-US" sz="2800" dirty="0" smtClean="0">
                <a:latin typeface="Comic Sans MS" pitchFamily="66" charset="0"/>
              </a:rPr>
              <a:t>ponsored research funding </a:t>
            </a:r>
            <a:r>
              <a:rPr lang="en-US" sz="2800" dirty="0">
                <a:latin typeface="Comic Sans MS" pitchFamily="66" charset="0"/>
              </a:rPr>
              <a:t>i</a:t>
            </a:r>
            <a:r>
              <a:rPr lang="en-US" sz="2800" dirty="0" smtClean="0">
                <a:latin typeface="Comic Sans MS" pitchFamily="66" charset="0"/>
              </a:rPr>
              <a:t>s an important metric in determining a university’s </a:t>
            </a:r>
            <a:r>
              <a:rPr lang="en-US" sz="2800" dirty="0">
                <a:latin typeface="Comic Sans MS" pitchFamily="66" charset="0"/>
              </a:rPr>
              <a:t>position in the national </a:t>
            </a:r>
            <a:r>
              <a:rPr lang="en-US" sz="2800" dirty="0" smtClean="0">
                <a:latin typeface="Comic Sans MS" pitchFamily="66" charset="0"/>
              </a:rPr>
              <a:t>rankings.</a:t>
            </a:r>
          </a:p>
          <a:p>
            <a:pPr>
              <a:buClrTx/>
              <a:defRPr/>
            </a:pPr>
            <a:r>
              <a:rPr lang="en-US" sz="2800" dirty="0" smtClean="0">
                <a:latin typeface="Comic Sans MS" pitchFamily="66" charset="0"/>
              </a:rPr>
              <a:t>And like it or not, rankings matter – higher ranked universities are better positioned to attract the best faculty</a:t>
            </a:r>
            <a:r>
              <a:rPr lang="en-US" sz="2800" dirty="0">
                <a:latin typeface="Comic Sans MS" pitchFamily="66" charset="0"/>
              </a:rPr>
              <a:t> </a:t>
            </a:r>
            <a:r>
              <a:rPr lang="en-US" sz="2800" dirty="0" smtClean="0">
                <a:latin typeface="Comic Sans MS" pitchFamily="66" charset="0"/>
              </a:rPr>
              <a:t>and students.</a:t>
            </a:r>
          </a:p>
          <a:p>
            <a:pPr>
              <a:buClrTx/>
              <a:defRPr/>
            </a:pPr>
            <a:r>
              <a:rPr lang="en-US" sz="2800" dirty="0">
                <a:latin typeface="Comic Sans MS" pitchFamily="66" charset="0"/>
              </a:rPr>
              <a:t>T</a:t>
            </a:r>
            <a:r>
              <a:rPr lang="en-US" sz="2800" dirty="0" smtClean="0">
                <a:latin typeface="Comic Sans MS" pitchFamily="66" charset="0"/>
              </a:rPr>
              <a:t>he “rich are getting richer” – the top 25 schools get 35% of all federal research funding, up from 31% just 4 years ago.</a:t>
            </a:r>
          </a:p>
          <a:p>
            <a:pPr>
              <a:buClrTx/>
              <a:defRPr/>
            </a:pPr>
            <a:r>
              <a:rPr lang="en-US" sz="2800" dirty="0" smtClean="0">
                <a:latin typeface="Comic Sans MS" pitchFamily="66" charset="0"/>
              </a:rPr>
              <a:t>And this trend toward consolidation of funding at the “top schools” is continuing.</a:t>
            </a:r>
          </a:p>
          <a:p>
            <a:pPr>
              <a:buClr>
                <a:srgbClr val="C00000"/>
              </a:buClr>
              <a:defRPr/>
            </a:pPr>
            <a:endParaRPr lang="en-US" sz="3000" dirty="0" smtClean="0">
              <a:latin typeface="Comic Sans MS" pitchFamily="66" charset="0"/>
            </a:endParaRPr>
          </a:p>
        </p:txBody>
      </p:sp>
    </p:spTree>
    <p:extLst>
      <p:ext uri="{BB962C8B-B14F-4D97-AF65-F5344CB8AC3E}">
        <p14:creationId xmlns:p14="http://schemas.microsoft.com/office/powerpoint/2010/main" val="30475734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68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048000" y="369888"/>
            <a:ext cx="3276600" cy="609600"/>
          </a:xfrm>
          <a:prstGeom prst="rect">
            <a:avLst/>
          </a:prstGeom>
          <a:noFill/>
          <a:ln w="9525">
            <a:solidFill>
              <a:schemeClr val="tx1"/>
            </a:solidFill>
            <a:miter lim="800000"/>
            <a:headEnd/>
            <a:tailEnd/>
          </a:ln>
        </p:spPr>
        <p:txBody>
          <a:bodyPr wrap="none" anchor="ctr"/>
          <a:lstStyle/>
          <a:p>
            <a:endParaRPr lang="en-US"/>
          </a:p>
        </p:txBody>
      </p:sp>
      <p:sp>
        <p:nvSpPr>
          <p:cNvPr id="859139" name="Rectangle 3"/>
          <p:cNvSpPr>
            <a:spLocks noChangeArrowheads="1"/>
          </p:cNvSpPr>
          <p:nvPr/>
        </p:nvSpPr>
        <p:spPr bwMode="auto">
          <a:xfrm>
            <a:off x="0" y="-11113"/>
            <a:ext cx="9144000" cy="1701801"/>
          </a:xfrm>
          <a:prstGeom prst="rect">
            <a:avLst/>
          </a:prstGeom>
          <a:solidFill>
            <a:srgbClr val="C00000"/>
          </a:solidFill>
          <a:ln w="9525">
            <a:solidFill>
              <a:schemeClr val="tx1"/>
            </a:solidFill>
            <a:miter lim="800000"/>
            <a:headEnd/>
            <a:tailEnd/>
          </a:ln>
          <a:effectLst/>
        </p:spPr>
        <p:txBody>
          <a:bodyPr wrap="none" anchor="ctr"/>
          <a:lstStyle/>
          <a:p>
            <a:pPr algn="ctr" eaLnBrk="1" hangingPunct="1">
              <a:defRPr/>
            </a:pPr>
            <a:r>
              <a:rPr lang="en-US" sz="4000" dirty="0">
                <a:solidFill>
                  <a:srgbClr val="FFFFFF"/>
                </a:solidFill>
                <a:effectLst>
                  <a:outerShdw blurRad="38100" dist="38100" dir="2700000" algn="tl">
                    <a:srgbClr val="000000"/>
                  </a:outerShdw>
                </a:effectLst>
                <a:latin typeface="Comic Sans MS" pitchFamily="66" charset="0"/>
              </a:rPr>
              <a:t>Topic 1 – Organizational Structure</a:t>
            </a:r>
          </a:p>
        </p:txBody>
      </p:sp>
      <p:sp>
        <p:nvSpPr>
          <p:cNvPr id="859140" name="Rectangle 4"/>
          <p:cNvSpPr>
            <a:spLocks noChangeArrowheads="1"/>
          </p:cNvSpPr>
          <p:nvPr/>
        </p:nvSpPr>
        <p:spPr bwMode="auto">
          <a:xfrm>
            <a:off x="3962400" y="1690689"/>
            <a:ext cx="5257800" cy="5167312"/>
          </a:xfrm>
          <a:prstGeom prst="rect">
            <a:avLst/>
          </a:prstGeom>
          <a:noFill/>
          <a:ln w="9525">
            <a:noFill/>
            <a:miter lim="800000"/>
            <a:headEnd/>
            <a:tailEnd/>
          </a:ln>
        </p:spPr>
        <p:txBody>
          <a:bodyPr/>
          <a:lstStyle/>
          <a:p>
            <a:pPr marL="342900" indent="-342900">
              <a:lnSpc>
                <a:spcPct val="90000"/>
              </a:lnSpc>
              <a:spcBef>
                <a:spcPct val="20000"/>
              </a:spcBef>
              <a:buClr>
                <a:srgbClr val="FF0000"/>
              </a:buClr>
              <a:buSzPct val="75000"/>
              <a:buFont typeface="Wingdings" pitchFamily="2" charset="2"/>
              <a:buChar char="§"/>
            </a:pPr>
            <a:r>
              <a:rPr lang="en-US" sz="2400" dirty="0">
                <a:latin typeface="Comic Sans MS" pitchFamily="66" charset="0"/>
              </a:rPr>
              <a:t>No single person </a:t>
            </a:r>
            <a:r>
              <a:rPr lang="en-US" sz="2400" dirty="0" smtClean="0">
                <a:latin typeface="Comic Sans MS" pitchFamily="66" charset="0"/>
              </a:rPr>
              <a:t>was responsible </a:t>
            </a:r>
            <a:r>
              <a:rPr lang="en-US" sz="2400" dirty="0">
                <a:latin typeface="Comic Sans MS" pitchFamily="66" charset="0"/>
              </a:rPr>
              <a:t>for important end </a:t>
            </a:r>
            <a:r>
              <a:rPr lang="en-US" sz="2400" dirty="0" smtClean="0">
                <a:latin typeface="Comic Sans MS" pitchFamily="66" charset="0"/>
              </a:rPr>
              <a:t>products.</a:t>
            </a:r>
            <a:endParaRPr lang="en-US" sz="2400" dirty="0">
              <a:latin typeface="Comic Sans MS" pitchFamily="66" charset="0"/>
            </a:endParaRPr>
          </a:p>
          <a:p>
            <a:pPr marL="342900" indent="-342900">
              <a:lnSpc>
                <a:spcPct val="90000"/>
              </a:lnSpc>
              <a:spcBef>
                <a:spcPct val="20000"/>
              </a:spcBef>
              <a:buClr>
                <a:srgbClr val="FF0000"/>
              </a:buClr>
              <a:buSzPct val="75000"/>
              <a:buFont typeface="Wingdings" pitchFamily="2" charset="2"/>
              <a:buChar char="§"/>
            </a:pPr>
            <a:r>
              <a:rPr lang="en-US" sz="2400" dirty="0">
                <a:latin typeface="Comic Sans MS" pitchFamily="66" charset="0"/>
              </a:rPr>
              <a:t>Competing priorities: external deadlines trump internal </a:t>
            </a:r>
            <a:r>
              <a:rPr lang="en-US" sz="2400" dirty="0" smtClean="0">
                <a:latin typeface="Comic Sans MS" pitchFamily="66" charset="0"/>
              </a:rPr>
              <a:t>needs.</a:t>
            </a:r>
            <a:endParaRPr lang="en-US" sz="2400" dirty="0">
              <a:latin typeface="Comic Sans MS" pitchFamily="66" charset="0"/>
            </a:endParaRPr>
          </a:p>
          <a:p>
            <a:pPr marL="342900" indent="-342900">
              <a:lnSpc>
                <a:spcPct val="90000"/>
              </a:lnSpc>
              <a:spcBef>
                <a:spcPct val="20000"/>
              </a:spcBef>
              <a:buClr>
                <a:srgbClr val="FF0000"/>
              </a:buClr>
              <a:buSzPct val="75000"/>
              <a:buFont typeface="Wingdings" pitchFamily="2" charset="2"/>
              <a:buChar char="§"/>
            </a:pPr>
            <a:r>
              <a:rPr lang="en-US" sz="2400" dirty="0">
                <a:latin typeface="Comic Sans MS" pitchFamily="66" charset="0"/>
              </a:rPr>
              <a:t>Confusion at pre-award/post-award </a:t>
            </a:r>
            <a:r>
              <a:rPr lang="en-US" sz="2400" dirty="0" smtClean="0">
                <a:latin typeface="Comic Sans MS" pitchFamily="66" charset="0"/>
              </a:rPr>
              <a:t>hand-off.</a:t>
            </a:r>
            <a:endParaRPr lang="en-US" sz="2400" dirty="0">
              <a:latin typeface="Comic Sans MS" pitchFamily="66" charset="0"/>
            </a:endParaRPr>
          </a:p>
          <a:p>
            <a:pPr marL="342900" indent="-342900">
              <a:lnSpc>
                <a:spcPct val="90000"/>
              </a:lnSpc>
              <a:spcBef>
                <a:spcPct val="20000"/>
              </a:spcBef>
              <a:buClr>
                <a:srgbClr val="FF0000"/>
              </a:buClr>
              <a:buSzPct val="75000"/>
              <a:buFont typeface="Wingdings" pitchFamily="2" charset="2"/>
              <a:buChar char="§"/>
            </a:pPr>
            <a:r>
              <a:rPr lang="en-US" sz="2400" dirty="0">
                <a:latin typeface="Comic Sans MS" pitchFamily="66" charset="0"/>
              </a:rPr>
              <a:t>Multiple hand-offs of a single transaction create inefficiencies </a:t>
            </a:r>
            <a:r>
              <a:rPr lang="en-US" sz="2400" dirty="0" smtClean="0">
                <a:latin typeface="Comic Sans MS" pitchFamily="66" charset="0"/>
              </a:rPr>
              <a:t>and errors.</a:t>
            </a:r>
            <a:endParaRPr lang="en-US" sz="2400" dirty="0">
              <a:latin typeface="Comic Sans MS" pitchFamily="66" charset="0"/>
            </a:endParaRPr>
          </a:p>
          <a:p>
            <a:pPr marL="342900" indent="-342900">
              <a:lnSpc>
                <a:spcPct val="90000"/>
              </a:lnSpc>
              <a:spcBef>
                <a:spcPct val="20000"/>
              </a:spcBef>
              <a:buClr>
                <a:srgbClr val="FF0000"/>
              </a:buClr>
              <a:buSzPct val="75000"/>
              <a:buFont typeface="Wingdings" pitchFamily="2" charset="2"/>
              <a:buChar char="§"/>
            </a:pPr>
            <a:r>
              <a:rPr lang="en-US" sz="2400" dirty="0">
                <a:latin typeface="Comic Sans MS" pitchFamily="66" charset="0"/>
              </a:rPr>
              <a:t>Sponsor-centric organization was convenient for OSR but bad for campus, and it did not promote a commitment to quality customer service!</a:t>
            </a:r>
          </a:p>
        </p:txBody>
      </p:sp>
      <p:pic>
        <p:nvPicPr>
          <p:cNvPr id="25605" name="Picture 5" descr="Picture4"/>
          <p:cNvPicPr>
            <a:picLocks noChangeAspect="1" noChangeArrowheads="1"/>
          </p:cNvPicPr>
          <p:nvPr/>
        </p:nvPicPr>
        <p:blipFill>
          <a:blip r:embed="rId3" cstate="print"/>
          <a:srcRect/>
          <a:stretch>
            <a:fillRect/>
          </a:stretch>
        </p:blipFill>
        <p:spPr bwMode="auto">
          <a:xfrm>
            <a:off x="0" y="2101850"/>
            <a:ext cx="4313238" cy="3400425"/>
          </a:xfrm>
          <a:prstGeom prst="rect">
            <a:avLst/>
          </a:prstGeom>
          <a:noFill/>
          <a:ln w="9525">
            <a:noFill/>
            <a:miter lim="800000"/>
            <a:headEnd/>
            <a:tailEnd/>
          </a:ln>
        </p:spPr>
      </p:pic>
      <p:sp>
        <p:nvSpPr>
          <p:cNvPr id="859142" name="Text Box 6"/>
          <p:cNvSpPr txBox="1">
            <a:spLocks noChangeArrowheads="1"/>
          </p:cNvSpPr>
          <p:nvPr/>
        </p:nvSpPr>
        <p:spPr bwMode="auto">
          <a:xfrm>
            <a:off x="231775" y="2082800"/>
            <a:ext cx="3744913"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sz="2400" b="1">
                <a:solidFill>
                  <a:srgbClr val="FF0000"/>
                </a:solidFill>
                <a:effectLst>
                  <a:outerShdw blurRad="38100" dist="38100" dir="2700000" algn="tl">
                    <a:srgbClr val="C0C0C0"/>
                  </a:outerShdw>
                </a:effectLst>
                <a:latin typeface="Arial" charset="0"/>
              </a:rPr>
              <a:t>Old Organization Chart</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591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591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5914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5914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591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61186" name="Group 2"/>
          <p:cNvGraphicFramePr>
            <a:graphicFrameLocks noGrp="1"/>
          </p:cNvGraphicFramePr>
          <p:nvPr/>
        </p:nvGraphicFramePr>
        <p:xfrm>
          <a:off x="3481388" y="120650"/>
          <a:ext cx="2019300" cy="735013"/>
        </p:xfrm>
        <a:graphic>
          <a:graphicData uri="http://schemas.openxmlformats.org/drawingml/2006/table">
            <a:tbl>
              <a:tblPr/>
              <a:tblGrid>
                <a:gridCol w="2019300"/>
              </a:tblGrid>
              <a:tr h="73501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2000" b="1" i="0" u="none" strike="noStrike" cap="none" normalizeH="0" baseline="0" smtClean="0">
                          <a:ln>
                            <a:noFill/>
                          </a:ln>
                          <a:solidFill>
                            <a:schemeClr val="tx1"/>
                          </a:solidFill>
                          <a:effectLst/>
                          <a:latin typeface="Book Antiqua" pitchFamily="18" charset="0"/>
                        </a:rPr>
                        <a:t>Associate VC &amp; Director</a:t>
                      </a:r>
                    </a:p>
                  </a:txBody>
                  <a:tcPr horzOverflow="overflow">
                    <a:lnL w="28575" cap="flat" cmpd="sng" algn="ctr">
                      <a:solidFill>
                        <a:srgbClr val="0066FF"/>
                      </a:solidFill>
                      <a:prstDash val="solid"/>
                      <a:round/>
                      <a:headEnd type="none" w="med" len="med"/>
                      <a:tailEnd type="none" w="med" len="med"/>
                    </a:lnL>
                    <a:lnR w="28575" cap="flat" cmpd="sng" algn="ctr">
                      <a:solidFill>
                        <a:srgbClr val="0066FF"/>
                      </a:solidFill>
                      <a:prstDash val="solid"/>
                      <a:round/>
                      <a:headEnd type="none" w="med" len="med"/>
                      <a:tailEnd type="none" w="med" len="med"/>
                    </a:lnR>
                    <a:lnT w="28575" cap="flat" cmpd="sng" algn="ctr">
                      <a:solidFill>
                        <a:srgbClr val="0066FF"/>
                      </a:solidFill>
                      <a:prstDash val="solid"/>
                      <a:round/>
                      <a:headEnd type="none" w="med" len="med"/>
                      <a:tailEnd type="none" w="med" len="med"/>
                    </a:lnT>
                    <a:lnB w="28575" cap="flat" cmpd="sng" algn="ctr">
                      <a:solidFill>
                        <a:srgbClr val="0066FF"/>
                      </a:solidFill>
                      <a:prstDash val="solid"/>
                      <a:round/>
                      <a:headEnd type="none" w="med" len="med"/>
                      <a:tailEnd type="none" w="med" len="med"/>
                    </a:lnB>
                    <a:lnTlToBr>
                      <a:noFill/>
                    </a:lnTlToBr>
                    <a:lnBlToTr>
                      <a:noFill/>
                    </a:lnBlToTr>
                    <a:noFill/>
                  </a:tcPr>
                </a:tc>
              </a:tr>
            </a:tbl>
          </a:graphicData>
        </a:graphic>
      </p:graphicFrame>
      <p:graphicFrame>
        <p:nvGraphicFramePr>
          <p:cNvPr id="861192" name="Group 8"/>
          <p:cNvGraphicFramePr>
            <a:graphicFrameLocks noGrp="1"/>
          </p:cNvGraphicFramePr>
          <p:nvPr/>
        </p:nvGraphicFramePr>
        <p:xfrm>
          <a:off x="396875" y="1390650"/>
          <a:ext cx="1652588" cy="855663"/>
        </p:xfrm>
        <a:graphic>
          <a:graphicData uri="http://schemas.openxmlformats.org/drawingml/2006/table">
            <a:tbl>
              <a:tblPr/>
              <a:tblGrid>
                <a:gridCol w="1652588"/>
              </a:tblGrid>
              <a:tr h="8556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600" b="1" i="0" u="none" strike="noStrike" cap="none" normalizeH="0" baseline="0" smtClean="0">
                          <a:ln>
                            <a:noFill/>
                          </a:ln>
                          <a:solidFill>
                            <a:schemeClr val="tx1"/>
                          </a:solidFill>
                          <a:effectLst/>
                          <a:latin typeface="Book Antiqua" pitchFamily="18" charset="0"/>
                        </a:rPr>
                        <a:t>Proposal Management Director</a:t>
                      </a:r>
                    </a:p>
                  </a:txBody>
                  <a:tcPr horzOverflow="overflow">
                    <a:lnL w="28575" cap="flat" cmpd="sng" algn="ctr">
                      <a:solidFill>
                        <a:srgbClr val="0066FF"/>
                      </a:solidFill>
                      <a:prstDash val="solid"/>
                      <a:round/>
                      <a:headEnd type="none" w="med" len="med"/>
                      <a:tailEnd type="none" w="med" len="med"/>
                    </a:lnL>
                    <a:lnR w="28575" cap="flat" cmpd="sng" algn="ctr">
                      <a:solidFill>
                        <a:srgbClr val="0066FF"/>
                      </a:solidFill>
                      <a:prstDash val="solid"/>
                      <a:round/>
                      <a:headEnd type="none" w="med" len="med"/>
                      <a:tailEnd type="none" w="med" len="med"/>
                    </a:lnR>
                    <a:lnT w="28575" cap="flat" cmpd="sng" algn="ctr">
                      <a:solidFill>
                        <a:srgbClr val="0066FF"/>
                      </a:solidFill>
                      <a:prstDash val="solid"/>
                      <a:round/>
                      <a:headEnd type="none" w="med" len="med"/>
                      <a:tailEnd type="none" w="med" len="med"/>
                    </a:lnT>
                    <a:lnB w="28575" cap="flat" cmpd="sng" algn="ctr">
                      <a:solidFill>
                        <a:srgbClr val="0066FF"/>
                      </a:solidFill>
                      <a:prstDash val="solid"/>
                      <a:round/>
                      <a:headEnd type="none" w="med" len="med"/>
                      <a:tailEnd type="none" w="med" len="med"/>
                    </a:lnB>
                    <a:lnTlToBr>
                      <a:noFill/>
                    </a:lnTlToBr>
                    <a:lnBlToTr>
                      <a:noFill/>
                    </a:lnBlToTr>
                    <a:noFill/>
                  </a:tcPr>
                </a:tc>
              </a:tr>
            </a:tbl>
          </a:graphicData>
        </a:graphic>
      </p:graphicFrame>
      <p:graphicFrame>
        <p:nvGraphicFramePr>
          <p:cNvPr id="861198" name="Group 14"/>
          <p:cNvGraphicFramePr>
            <a:graphicFrameLocks noGrp="1"/>
          </p:cNvGraphicFramePr>
          <p:nvPr/>
        </p:nvGraphicFramePr>
        <p:xfrm>
          <a:off x="3667125" y="1365250"/>
          <a:ext cx="1652588" cy="871674"/>
        </p:xfrm>
        <a:graphic>
          <a:graphicData uri="http://schemas.openxmlformats.org/drawingml/2006/table">
            <a:tbl>
              <a:tblPr/>
              <a:tblGrid>
                <a:gridCol w="1652588"/>
              </a:tblGrid>
              <a:tr h="8715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600" b="1" i="0" u="none" strike="noStrike" cap="none" normalizeH="0" baseline="0" smtClean="0">
                          <a:ln>
                            <a:noFill/>
                          </a:ln>
                          <a:solidFill>
                            <a:schemeClr val="tx1"/>
                          </a:solidFill>
                          <a:effectLst/>
                          <a:latin typeface="Book Antiqua" pitchFamily="18" charset="0"/>
                        </a:rPr>
                        <a:t>Award</a:t>
                      </a:r>
                    </a:p>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600" b="1" i="0" u="none" strike="noStrike" cap="none" normalizeH="0" baseline="0" smtClean="0">
                          <a:ln>
                            <a:noFill/>
                          </a:ln>
                          <a:solidFill>
                            <a:schemeClr val="tx1"/>
                          </a:solidFill>
                          <a:effectLst/>
                          <a:latin typeface="Book Antiqua" pitchFamily="18" charset="0"/>
                        </a:rPr>
                        <a:t>Management Director</a:t>
                      </a:r>
                    </a:p>
                  </a:txBody>
                  <a:tcPr marT="45693" marB="45693" horzOverflow="overflow">
                    <a:lnL w="28575" cap="flat" cmpd="sng" algn="ctr">
                      <a:solidFill>
                        <a:srgbClr val="0066FF"/>
                      </a:solidFill>
                      <a:prstDash val="solid"/>
                      <a:round/>
                      <a:headEnd type="none" w="med" len="med"/>
                      <a:tailEnd type="none" w="med" len="med"/>
                    </a:lnL>
                    <a:lnR w="28575" cap="flat" cmpd="sng" algn="ctr">
                      <a:solidFill>
                        <a:srgbClr val="0066FF"/>
                      </a:solidFill>
                      <a:prstDash val="solid"/>
                      <a:round/>
                      <a:headEnd type="none" w="med" len="med"/>
                      <a:tailEnd type="none" w="med" len="med"/>
                    </a:lnR>
                    <a:lnT w="28575" cap="flat" cmpd="sng" algn="ctr">
                      <a:solidFill>
                        <a:srgbClr val="0066FF"/>
                      </a:solidFill>
                      <a:prstDash val="solid"/>
                      <a:round/>
                      <a:headEnd type="none" w="med" len="med"/>
                      <a:tailEnd type="none" w="med" len="med"/>
                    </a:lnT>
                    <a:lnB w="28575" cap="flat" cmpd="sng" algn="ctr">
                      <a:solidFill>
                        <a:srgbClr val="0066FF"/>
                      </a:solidFill>
                      <a:prstDash val="solid"/>
                      <a:round/>
                      <a:headEnd type="none" w="med" len="med"/>
                      <a:tailEnd type="none" w="med" len="med"/>
                    </a:lnB>
                    <a:lnTlToBr>
                      <a:noFill/>
                    </a:lnTlToBr>
                    <a:lnBlToTr>
                      <a:noFill/>
                    </a:lnBlToTr>
                    <a:noFill/>
                  </a:tcPr>
                </a:tc>
              </a:tr>
            </a:tbl>
          </a:graphicData>
        </a:graphic>
      </p:graphicFrame>
      <p:graphicFrame>
        <p:nvGraphicFramePr>
          <p:cNvPr id="861204" name="Group 20"/>
          <p:cNvGraphicFramePr>
            <a:graphicFrameLocks noGrp="1"/>
          </p:cNvGraphicFramePr>
          <p:nvPr/>
        </p:nvGraphicFramePr>
        <p:xfrm>
          <a:off x="6521450" y="1336675"/>
          <a:ext cx="1652588" cy="1066800"/>
        </p:xfrm>
        <a:graphic>
          <a:graphicData uri="http://schemas.openxmlformats.org/drawingml/2006/table">
            <a:tbl>
              <a:tblPr/>
              <a:tblGrid>
                <a:gridCol w="1652588"/>
              </a:tblGrid>
              <a:tr h="8556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600" b="1" i="0" u="none" strike="noStrike" cap="none" normalizeH="0" baseline="0" smtClean="0">
                          <a:ln>
                            <a:noFill/>
                          </a:ln>
                          <a:solidFill>
                            <a:schemeClr val="tx1"/>
                          </a:solidFill>
                          <a:effectLst/>
                          <a:latin typeface="Book Antiqua" pitchFamily="18" charset="0"/>
                        </a:rPr>
                        <a:t>Reporting &amp; Cash Management Director</a:t>
                      </a:r>
                    </a:p>
                  </a:txBody>
                  <a:tcPr horzOverflow="overflow">
                    <a:lnL w="28575" cap="flat" cmpd="sng" algn="ctr">
                      <a:solidFill>
                        <a:srgbClr val="0066FF"/>
                      </a:solidFill>
                      <a:prstDash val="solid"/>
                      <a:round/>
                      <a:headEnd type="none" w="med" len="med"/>
                      <a:tailEnd type="none" w="med" len="med"/>
                    </a:lnL>
                    <a:lnR w="28575" cap="flat" cmpd="sng" algn="ctr">
                      <a:solidFill>
                        <a:srgbClr val="0066FF"/>
                      </a:solidFill>
                      <a:prstDash val="solid"/>
                      <a:round/>
                      <a:headEnd type="none" w="med" len="med"/>
                      <a:tailEnd type="none" w="med" len="med"/>
                    </a:lnR>
                    <a:lnT w="28575" cap="flat" cmpd="sng" algn="ctr">
                      <a:solidFill>
                        <a:srgbClr val="0066FF"/>
                      </a:solidFill>
                      <a:prstDash val="solid"/>
                      <a:round/>
                      <a:headEnd type="none" w="med" len="med"/>
                      <a:tailEnd type="none" w="med" len="med"/>
                    </a:lnT>
                    <a:lnB w="28575" cap="flat" cmpd="sng" algn="ctr">
                      <a:solidFill>
                        <a:srgbClr val="0066FF"/>
                      </a:solidFill>
                      <a:prstDash val="solid"/>
                      <a:round/>
                      <a:headEnd type="none" w="med" len="med"/>
                      <a:tailEnd type="none" w="med" len="med"/>
                    </a:lnB>
                    <a:lnTlToBr>
                      <a:noFill/>
                    </a:lnTlToBr>
                    <a:lnBlToTr>
                      <a:noFill/>
                    </a:lnBlToTr>
                    <a:noFill/>
                  </a:tcPr>
                </a:tc>
              </a:tr>
            </a:tbl>
          </a:graphicData>
        </a:graphic>
      </p:graphicFrame>
      <p:sp>
        <p:nvSpPr>
          <p:cNvPr id="26650" name="Text Box 26"/>
          <p:cNvSpPr txBox="1">
            <a:spLocks noChangeArrowheads="1"/>
          </p:cNvSpPr>
          <p:nvPr/>
        </p:nvSpPr>
        <p:spPr bwMode="auto">
          <a:xfrm>
            <a:off x="152400" y="4765675"/>
            <a:ext cx="3519488" cy="1781175"/>
          </a:xfrm>
          <a:prstGeom prst="rect">
            <a:avLst/>
          </a:prstGeom>
          <a:noFill/>
          <a:ln w="9525">
            <a:noFill/>
            <a:miter lim="800000"/>
            <a:headEnd/>
            <a:tailEnd/>
          </a:ln>
        </p:spPr>
        <p:txBody>
          <a:bodyPr>
            <a:spAutoFit/>
          </a:bodyPr>
          <a:lstStyle/>
          <a:p>
            <a:pPr eaLnBrk="1" hangingPunct="1">
              <a:spcBef>
                <a:spcPct val="50000"/>
              </a:spcBef>
              <a:buFontTx/>
              <a:buChar char="•"/>
              <a:tabLst>
                <a:tab pos="117475" algn="l"/>
              </a:tabLst>
            </a:pPr>
            <a:r>
              <a:rPr lang="en-US" sz="1400">
                <a:latin typeface="Arial" charset="0"/>
              </a:rPr>
              <a:t> Major Project Pre-Proposal   	Assistance </a:t>
            </a:r>
          </a:p>
          <a:p>
            <a:pPr eaLnBrk="1" hangingPunct="1">
              <a:spcBef>
                <a:spcPct val="50000"/>
              </a:spcBef>
              <a:buFontTx/>
              <a:buChar char="•"/>
              <a:tabLst>
                <a:tab pos="117475" algn="l"/>
              </a:tabLst>
            </a:pPr>
            <a:r>
              <a:rPr lang="en-US" sz="1400">
                <a:latin typeface="Arial" charset="0"/>
              </a:rPr>
              <a:t> Proposal Review </a:t>
            </a:r>
          </a:p>
          <a:p>
            <a:pPr eaLnBrk="1" hangingPunct="1">
              <a:spcBef>
                <a:spcPct val="50000"/>
              </a:spcBef>
              <a:buFontTx/>
              <a:buChar char="•"/>
              <a:tabLst>
                <a:tab pos="117475" algn="l"/>
              </a:tabLst>
            </a:pPr>
            <a:r>
              <a:rPr lang="en-US" sz="1400">
                <a:latin typeface="Arial" charset="0"/>
              </a:rPr>
              <a:t> Agency Communications until 	proposal is accepted </a:t>
            </a:r>
          </a:p>
          <a:p>
            <a:pPr eaLnBrk="1" hangingPunct="1">
              <a:spcBef>
                <a:spcPct val="50000"/>
              </a:spcBef>
              <a:buFontTx/>
              <a:buChar char="•"/>
              <a:tabLst>
                <a:tab pos="117475" algn="l"/>
              </a:tabLst>
            </a:pPr>
            <a:r>
              <a:rPr lang="en-US" sz="1400">
                <a:latin typeface="Arial" charset="0"/>
              </a:rPr>
              <a:t> Bi-Lateral Award Negotiation/Signature</a:t>
            </a:r>
            <a:r>
              <a:rPr lang="en-US" sz="1800">
                <a:latin typeface="Arial" charset="0"/>
              </a:rPr>
              <a:t> </a:t>
            </a:r>
            <a:endParaRPr lang="en-US" sz="1400">
              <a:latin typeface="Arial" charset="0"/>
            </a:endParaRPr>
          </a:p>
        </p:txBody>
      </p:sp>
      <p:sp>
        <p:nvSpPr>
          <p:cNvPr id="16411" name="Text Box 27"/>
          <p:cNvSpPr txBox="1">
            <a:spLocks noChangeArrowheads="1"/>
          </p:cNvSpPr>
          <p:nvPr/>
        </p:nvSpPr>
        <p:spPr bwMode="auto">
          <a:xfrm>
            <a:off x="0" y="3990975"/>
            <a:ext cx="3322638" cy="366713"/>
          </a:xfrm>
          <a:prstGeom prst="rect">
            <a:avLst/>
          </a:prstGeom>
          <a:noFill/>
          <a:ln w="9525">
            <a:noFill/>
            <a:miter lim="800000"/>
            <a:headEnd/>
            <a:tailEnd/>
          </a:ln>
        </p:spPr>
        <p:txBody>
          <a:bodyPr>
            <a:spAutoFit/>
          </a:bodyPr>
          <a:lstStyle/>
          <a:p>
            <a:pPr algn="ctr" eaLnBrk="1" hangingPunct="1">
              <a:spcBef>
                <a:spcPct val="50000"/>
              </a:spcBef>
              <a:defRPr/>
            </a:pPr>
            <a:r>
              <a:rPr lang="en-US" sz="1800" b="1" dirty="0">
                <a:solidFill>
                  <a:srgbClr val="C00000"/>
                </a:solidFill>
                <a:latin typeface="Arial" charset="0"/>
              </a:rPr>
              <a:t>(Sponsor Specific)</a:t>
            </a:r>
            <a:r>
              <a:rPr lang="en-US" sz="1800" dirty="0">
                <a:solidFill>
                  <a:srgbClr val="C00000"/>
                </a:solidFill>
                <a:latin typeface="Arial" charset="0"/>
              </a:rPr>
              <a:t> </a:t>
            </a:r>
            <a:r>
              <a:rPr lang="en-US" sz="1800" dirty="0">
                <a:solidFill>
                  <a:schemeClr val="accent6">
                    <a:lumMod val="50000"/>
                  </a:schemeClr>
                </a:solidFill>
                <a:latin typeface="Arial" charset="0"/>
              </a:rPr>
              <a:t>   </a:t>
            </a:r>
          </a:p>
        </p:txBody>
      </p:sp>
      <p:sp>
        <p:nvSpPr>
          <p:cNvPr id="26652" name="Text Box 28"/>
          <p:cNvSpPr txBox="1">
            <a:spLocks noChangeArrowheads="1"/>
          </p:cNvSpPr>
          <p:nvPr/>
        </p:nvSpPr>
        <p:spPr bwMode="auto">
          <a:xfrm>
            <a:off x="3709988" y="4745038"/>
            <a:ext cx="2978150" cy="2139047"/>
          </a:xfrm>
          <a:prstGeom prst="rect">
            <a:avLst/>
          </a:prstGeom>
          <a:noFill/>
          <a:ln w="9525">
            <a:noFill/>
            <a:miter lim="800000"/>
            <a:headEnd/>
            <a:tailEnd/>
          </a:ln>
        </p:spPr>
        <p:txBody>
          <a:bodyPr>
            <a:spAutoFit/>
          </a:bodyPr>
          <a:lstStyle/>
          <a:p>
            <a:pPr eaLnBrk="1" hangingPunct="1">
              <a:spcBef>
                <a:spcPct val="50000"/>
              </a:spcBef>
              <a:buFontTx/>
              <a:buChar char="•"/>
              <a:tabLst>
                <a:tab pos="117475" algn="l"/>
              </a:tabLst>
            </a:pPr>
            <a:r>
              <a:rPr lang="en-US" sz="1400" dirty="0" smtClean="0">
                <a:latin typeface="Arial" charset="0"/>
              </a:rPr>
              <a:t> Post-Proposal </a:t>
            </a:r>
            <a:r>
              <a:rPr lang="en-US" sz="1400" dirty="0">
                <a:latin typeface="Arial" charset="0"/>
              </a:rPr>
              <a:t>Agency 	Communications</a:t>
            </a:r>
          </a:p>
          <a:p>
            <a:pPr eaLnBrk="1" hangingPunct="1">
              <a:spcBef>
                <a:spcPct val="50000"/>
              </a:spcBef>
              <a:buFontTx/>
              <a:buChar char="•"/>
              <a:tabLst>
                <a:tab pos="117475" algn="l"/>
              </a:tabLst>
            </a:pPr>
            <a:r>
              <a:rPr lang="en-US" sz="1400" dirty="0">
                <a:latin typeface="Arial" charset="0"/>
              </a:rPr>
              <a:t> Letter of Guarantee</a:t>
            </a:r>
          </a:p>
          <a:p>
            <a:pPr eaLnBrk="1" hangingPunct="1">
              <a:spcBef>
                <a:spcPct val="50000"/>
              </a:spcBef>
              <a:buFontTx/>
              <a:buChar char="•"/>
              <a:tabLst>
                <a:tab pos="117475" algn="l"/>
              </a:tabLst>
            </a:pPr>
            <a:r>
              <a:rPr lang="en-US" sz="1400" dirty="0">
                <a:latin typeface="Arial" charset="0"/>
              </a:rPr>
              <a:t> Account Establishment</a:t>
            </a:r>
          </a:p>
          <a:p>
            <a:pPr eaLnBrk="1" hangingPunct="1">
              <a:spcBef>
                <a:spcPct val="50000"/>
              </a:spcBef>
              <a:buFontTx/>
              <a:buChar char="•"/>
              <a:tabLst>
                <a:tab pos="117475" algn="l"/>
              </a:tabLst>
            </a:pPr>
            <a:r>
              <a:rPr lang="en-US" sz="1400" dirty="0">
                <a:latin typeface="Arial" charset="0"/>
              </a:rPr>
              <a:t> Award Maintenance</a:t>
            </a:r>
          </a:p>
          <a:p>
            <a:pPr eaLnBrk="1" hangingPunct="1">
              <a:spcBef>
                <a:spcPct val="50000"/>
              </a:spcBef>
              <a:buFontTx/>
              <a:buChar char="•"/>
              <a:tabLst>
                <a:tab pos="117475" algn="l"/>
              </a:tabLst>
            </a:pPr>
            <a:r>
              <a:rPr lang="en-US" sz="1400" dirty="0">
                <a:latin typeface="Arial" charset="0"/>
              </a:rPr>
              <a:t> Subcontracts/Sub-accounts</a:t>
            </a:r>
          </a:p>
          <a:p>
            <a:pPr eaLnBrk="1" hangingPunct="1">
              <a:spcBef>
                <a:spcPct val="50000"/>
              </a:spcBef>
              <a:buFontTx/>
              <a:buChar char="•"/>
              <a:tabLst>
                <a:tab pos="117475" algn="l"/>
              </a:tabLst>
            </a:pPr>
            <a:r>
              <a:rPr lang="en-US" sz="1400" dirty="0">
                <a:latin typeface="Arial" charset="0"/>
              </a:rPr>
              <a:t> Pre-Audit</a:t>
            </a:r>
          </a:p>
        </p:txBody>
      </p:sp>
      <p:sp>
        <p:nvSpPr>
          <p:cNvPr id="26653" name="Text Box 29"/>
          <p:cNvSpPr txBox="1">
            <a:spLocks noChangeArrowheads="1"/>
          </p:cNvSpPr>
          <p:nvPr/>
        </p:nvSpPr>
        <p:spPr bwMode="auto">
          <a:xfrm>
            <a:off x="3452813" y="3954463"/>
            <a:ext cx="2551112" cy="366712"/>
          </a:xfrm>
          <a:prstGeom prst="rect">
            <a:avLst/>
          </a:prstGeom>
          <a:noFill/>
          <a:ln w="9525">
            <a:noFill/>
            <a:miter lim="800000"/>
            <a:headEnd/>
            <a:tailEnd/>
          </a:ln>
        </p:spPr>
        <p:txBody>
          <a:bodyPr>
            <a:spAutoFit/>
          </a:bodyPr>
          <a:lstStyle/>
          <a:p>
            <a:pPr algn="ctr" eaLnBrk="1" hangingPunct="1">
              <a:spcBef>
                <a:spcPct val="50000"/>
              </a:spcBef>
            </a:pPr>
            <a:r>
              <a:rPr lang="en-US" sz="1800" b="1">
                <a:solidFill>
                  <a:srgbClr val="C00000"/>
                </a:solidFill>
                <a:latin typeface="Arial" charset="0"/>
              </a:rPr>
              <a:t>(Campus Specific)</a:t>
            </a:r>
            <a:r>
              <a:rPr lang="en-US" sz="1800">
                <a:solidFill>
                  <a:srgbClr val="C00000"/>
                </a:solidFill>
                <a:latin typeface="Arial" charset="0"/>
              </a:rPr>
              <a:t>    </a:t>
            </a:r>
          </a:p>
        </p:txBody>
      </p:sp>
      <p:sp>
        <p:nvSpPr>
          <p:cNvPr id="26654" name="Text Box 30"/>
          <p:cNvSpPr txBox="1">
            <a:spLocks noChangeArrowheads="1"/>
          </p:cNvSpPr>
          <p:nvPr/>
        </p:nvSpPr>
        <p:spPr bwMode="auto">
          <a:xfrm>
            <a:off x="6907213" y="4746625"/>
            <a:ext cx="2063750" cy="942975"/>
          </a:xfrm>
          <a:prstGeom prst="rect">
            <a:avLst/>
          </a:prstGeom>
          <a:noFill/>
          <a:ln w="9525">
            <a:noFill/>
            <a:miter lim="800000"/>
            <a:headEnd/>
            <a:tailEnd/>
          </a:ln>
        </p:spPr>
        <p:txBody>
          <a:bodyPr>
            <a:spAutoFit/>
          </a:bodyPr>
          <a:lstStyle/>
          <a:p>
            <a:pPr eaLnBrk="1" hangingPunct="1">
              <a:spcBef>
                <a:spcPct val="50000"/>
              </a:spcBef>
              <a:buFontTx/>
              <a:buChar char="•"/>
              <a:tabLst>
                <a:tab pos="117475" algn="l"/>
              </a:tabLst>
            </a:pPr>
            <a:r>
              <a:rPr lang="en-US" sz="1400">
                <a:latin typeface="Arial" charset="0"/>
              </a:rPr>
              <a:t> Reporting/Invoicing</a:t>
            </a:r>
          </a:p>
          <a:p>
            <a:pPr eaLnBrk="1" hangingPunct="1">
              <a:spcBef>
                <a:spcPct val="50000"/>
              </a:spcBef>
              <a:buFontTx/>
              <a:buChar char="•"/>
              <a:tabLst>
                <a:tab pos="117475" algn="l"/>
              </a:tabLst>
            </a:pPr>
            <a:r>
              <a:rPr lang="en-US" sz="1400">
                <a:latin typeface="Arial" charset="0"/>
              </a:rPr>
              <a:t> Accounts Receivable</a:t>
            </a:r>
          </a:p>
          <a:p>
            <a:pPr eaLnBrk="1" hangingPunct="1">
              <a:spcBef>
                <a:spcPct val="50000"/>
              </a:spcBef>
              <a:buFontTx/>
              <a:buChar char="•"/>
              <a:tabLst>
                <a:tab pos="117475" algn="l"/>
              </a:tabLst>
            </a:pPr>
            <a:r>
              <a:rPr lang="en-US" sz="1400">
                <a:latin typeface="Arial" charset="0"/>
              </a:rPr>
              <a:t> Closeout</a:t>
            </a:r>
          </a:p>
        </p:txBody>
      </p:sp>
      <p:sp>
        <p:nvSpPr>
          <p:cNvPr id="26655" name="Text Box 31"/>
          <p:cNvSpPr txBox="1">
            <a:spLocks noChangeArrowheads="1"/>
          </p:cNvSpPr>
          <p:nvPr/>
        </p:nvSpPr>
        <p:spPr bwMode="auto">
          <a:xfrm>
            <a:off x="6662738" y="3932238"/>
            <a:ext cx="2284412" cy="366712"/>
          </a:xfrm>
          <a:prstGeom prst="rect">
            <a:avLst/>
          </a:prstGeom>
          <a:noFill/>
          <a:ln w="9525">
            <a:noFill/>
            <a:miter lim="800000"/>
            <a:headEnd/>
            <a:tailEnd/>
          </a:ln>
        </p:spPr>
        <p:txBody>
          <a:bodyPr>
            <a:spAutoFit/>
          </a:bodyPr>
          <a:lstStyle/>
          <a:p>
            <a:pPr algn="ctr" eaLnBrk="1" hangingPunct="1">
              <a:spcBef>
                <a:spcPct val="50000"/>
              </a:spcBef>
            </a:pPr>
            <a:r>
              <a:rPr lang="en-US" sz="1800" b="1">
                <a:solidFill>
                  <a:srgbClr val="C00000"/>
                </a:solidFill>
                <a:latin typeface="Arial" charset="0"/>
              </a:rPr>
              <a:t>(Sponsor Specific)</a:t>
            </a:r>
            <a:r>
              <a:rPr lang="en-US" sz="1800">
                <a:solidFill>
                  <a:srgbClr val="C00000"/>
                </a:solidFill>
                <a:latin typeface="Arial" charset="0"/>
              </a:rPr>
              <a:t>    </a:t>
            </a:r>
          </a:p>
        </p:txBody>
      </p:sp>
      <p:graphicFrame>
        <p:nvGraphicFramePr>
          <p:cNvPr id="861216" name="Group 32"/>
          <p:cNvGraphicFramePr>
            <a:graphicFrameLocks noGrp="1"/>
          </p:cNvGraphicFramePr>
          <p:nvPr/>
        </p:nvGraphicFramePr>
        <p:xfrm>
          <a:off x="38100" y="3098800"/>
          <a:ext cx="1063625" cy="573088"/>
        </p:xfrm>
        <a:graphic>
          <a:graphicData uri="http://schemas.openxmlformats.org/drawingml/2006/table">
            <a:tbl>
              <a:tblPr/>
              <a:tblGrid>
                <a:gridCol w="1063625"/>
              </a:tblGrid>
              <a:tr h="57308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200" b="1" i="0" u="none" strike="noStrike" cap="none" normalizeH="0" baseline="0" smtClean="0">
                          <a:ln>
                            <a:noFill/>
                          </a:ln>
                          <a:solidFill>
                            <a:schemeClr val="tx1"/>
                          </a:solidFill>
                          <a:effectLst/>
                          <a:latin typeface="Book Antiqua" pitchFamily="18" charset="0"/>
                        </a:rPr>
                        <a:t>Proposal </a:t>
                      </a:r>
                    </a:p>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200" b="1" i="0" u="none" strike="noStrike" cap="none" normalizeH="0" baseline="0" smtClean="0">
                          <a:ln>
                            <a:noFill/>
                          </a:ln>
                          <a:solidFill>
                            <a:schemeClr val="tx1"/>
                          </a:solidFill>
                          <a:effectLst/>
                          <a:latin typeface="Book Antiqua" pitchFamily="18" charset="0"/>
                        </a:rPr>
                        <a:t>Specialist 1</a:t>
                      </a:r>
                    </a:p>
                  </a:txBody>
                  <a:tcPr horzOverflow="overflow">
                    <a:lnL w="28575" cap="flat" cmpd="sng" algn="ctr">
                      <a:solidFill>
                        <a:srgbClr val="0066FF"/>
                      </a:solidFill>
                      <a:prstDash val="solid"/>
                      <a:round/>
                      <a:headEnd type="none" w="med" len="med"/>
                      <a:tailEnd type="none" w="med" len="med"/>
                    </a:lnL>
                    <a:lnR w="28575" cap="flat" cmpd="sng" algn="ctr">
                      <a:solidFill>
                        <a:srgbClr val="0066FF"/>
                      </a:solidFill>
                      <a:prstDash val="solid"/>
                      <a:round/>
                      <a:headEnd type="none" w="med" len="med"/>
                      <a:tailEnd type="none" w="med" len="med"/>
                    </a:lnR>
                    <a:lnT w="28575" cap="flat" cmpd="sng" algn="ctr">
                      <a:solidFill>
                        <a:srgbClr val="0066FF"/>
                      </a:solidFill>
                      <a:prstDash val="solid"/>
                      <a:round/>
                      <a:headEnd type="none" w="med" len="med"/>
                      <a:tailEnd type="none" w="med" len="med"/>
                    </a:lnT>
                    <a:lnB w="28575" cap="flat" cmpd="sng" algn="ctr">
                      <a:solidFill>
                        <a:srgbClr val="0066FF"/>
                      </a:solidFill>
                      <a:prstDash val="solid"/>
                      <a:round/>
                      <a:headEnd type="none" w="med" len="med"/>
                      <a:tailEnd type="none" w="med" len="med"/>
                    </a:lnB>
                    <a:lnTlToBr>
                      <a:noFill/>
                    </a:lnTlToBr>
                    <a:lnBlToTr>
                      <a:noFill/>
                    </a:lnBlToTr>
                    <a:noFill/>
                  </a:tcPr>
                </a:tc>
              </a:tr>
            </a:tbl>
          </a:graphicData>
        </a:graphic>
      </p:graphicFrame>
      <p:sp>
        <p:nvSpPr>
          <p:cNvPr id="26662" name="Line 38"/>
          <p:cNvSpPr>
            <a:spLocks noChangeShapeType="1"/>
          </p:cNvSpPr>
          <p:nvPr/>
        </p:nvSpPr>
        <p:spPr bwMode="auto">
          <a:xfrm>
            <a:off x="4443413" y="857250"/>
            <a:ext cx="0" cy="487363"/>
          </a:xfrm>
          <a:prstGeom prst="line">
            <a:avLst/>
          </a:prstGeom>
          <a:noFill/>
          <a:ln w="9525">
            <a:solidFill>
              <a:srgbClr val="0066FF"/>
            </a:solidFill>
            <a:round/>
            <a:headEnd/>
            <a:tailEnd/>
          </a:ln>
        </p:spPr>
        <p:txBody>
          <a:bodyPr/>
          <a:lstStyle/>
          <a:p>
            <a:endParaRPr lang="en-US"/>
          </a:p>
        </p:txBody>
      </p:sp>
      <p:sp>
        <p:nvSpPr>
          <p:cNvPr id="26663" name="Line 39"/>
          <p:cNvSpPr>
            <a:spLocks noChangeShapeType="1"/>
          </p:cNvSpPr>
          <p:nvPr/>
        </p:nvSpPr>
        <p:spPr bwMode="auto">
          <a:xfrm>
            <a:off x="1165225" y="1133475"/>
            <a:ext cx="6237288" cy="0"/>
          </a:xfrm>
          <a:prstGeom prst="line">
            <a:avLst/>
          </a:prstGeom>
          <a:noFill/>
          <a:ln w="9525">
            <a:solidFill>
              <a:srgbClr val="0066FF"/>
            </a:solidFill>
            <a:round/>
            <a:headEnd/>
            <a:tailEnd/>
          </a:ln>
        </p:spPr>
        <p:txBody>
          <a:bodyPr/>
          <a:lstStyle/>
          <a:p>
            <a:endParaRPr lang="en-US"/>
          </a:p>
        </p:txBody>
      </p:sp>
      <p:sp>
        <p:nvSpPr>
          <p:cNvPr id="26664" name="Line 40"/>
          <p:cNvSpPr>
            <a:spLocks noChangeShapeType="1"/>
          </p:cNvSpPr>
          <p:nvPr/>
        </p:nvSpPr>
        <p:spPr bwMode="auto">
          <a:xfrm>
            <a:off x="1163638" y="1135063"/>
            <a:ext cx="0" cy="250825"/>
          </a:xfrm>
          <a:prstGeom prst="line">
            <a:avLst/>
          </a:prstGeom>
          <a:noFill/>
          <a:ln w="9525">
            <a:solidFill>
              <a:srgbClr val="0066FF"/>
            </a:solidFill>
            <a:round/>
            <a:headEnd/>
            <a:tailEnd/>
          </a:ln>
        </p:spPr>
        <p:txBody>
          <a:bodyPr/>
          <a:lstStyle/>
          <a:p>
            <a:endParaRPr lang="en-US"/>
          </a:p>
        </p:txBody>
      </p:sp>
      <p:sp>
        <p:nvSpPr>
          <p:cNvPr id="26665" name="Line 41"/>
          <p:cNvSpPr>
            <a:spLocks noChangeShapeType="1"/>
          </p:cNvSpPr>
          <p:nvPr/>
        </p:nvSpPr>
        <p:spPr bwMode="auto">
          <a:xfrm>
            <a:off x="7416800" y="1131888"/>
            <a:ext cx="0" cy="220662"/>
          </a:xfrm>
          <a:prstGeom prst="line">
            <a:avLst/>
          </a:prstGeom>
          <a:noFill/>
          <a:ln w="9525">
            <a:solidFill>
              <a:srgbClr val="0066FF"/>
            </a:solidFill>
            <a:round/>
            <a:headEnd/>
            <a:tailEnd/>
          </a:ln>
        </p:spPr>
        <p:txBody>
          <a:bodyPr/>
          <a:lstStyle/>
          <a:p>
            <a:endParaRPr lang="en-US"/>
          </a:p>
        </p:txBody>
      </p:sp>
      <p:graphicFrame>
        <p:nvGraphicFramePr>
          <p:cNvPr id="861226" name="Group 42"/>
          <p:cNvGraphicFramePr>
            <a:graphicFrameLocks noGrp="1"/>
          </p:cNvGraphicFramePr>
          <p:nvPr/>
        </p:nvGraphicFramePr>
        <p:xfrm>
          <a:off x="8093075" y="2471738"/>
          <a:ext cx="989013" cy="609600"/>
        </p:xfrm>
        <a:graphic>
          <a:graphicData uri="http://schemas.openxmlformats.org/drawingml/2006/table">
            <a:tbl>
              <a:tblPr/>
              <a:tblGrid>
                <a:gridCol w="989013"/>
              </a:tblGrid>
              <a:tr h="58896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000" b="1" i="0" u="none" strike="noStrike" cap="none" normalizeH="0" baseline="0" smtClean="0">
                          <a:ln>
                            <a:noFill/>
                          </a:ln>
                          <a:solidFill>
                            <a:schemeClr val="tx1"/>
                          </a:solidFill>
                          <a:effectLst/>
                          <a:latin typeface="Book Antiqua" pitchFamily="18" charset="0"/>
                        </a:rPr>
                        <a:t>Cash </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000" b="1" i="0" u="none" strike="noStrike" cap="none" normalizeH="0" baseline="0" smtClean="0">
                          <a:ln>
                            <a:noFill/>
                          </a:ln>
                          <a:solidFill>
                            <a:schemeClr val="tx1"/>
                          </a:solidFill>
                          <a:effectLst/>
                          <a:latin typeface="Book Antiqua" pitchFamily="18" charset="0"/>
                        </a:rPr>
                        <a:t>Management</a:t>
                      </a:r>
                    </a:p>
                    <a:p>
                      <a:pPr marL="0" marR="0" lvl="0" indent="0" algn="l"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000" b="1" i="0" u="none" strike="noStrike" cap="none" normalizeH="0" baseline="0" smtClean="0">
                          <a:ln>
                            <a:noFill/>
                          </a:ln>
                          <a:solidFill>
                            <a:schemeClr val="tx1"/>
                          </a:solidFill>
                          <a:effectLst/>
                          <a:latin typeface="Book Antiqua" pitchFamily="18" charset="0"/>
                        </a:rPr>
                        <a:t>Specialist</a:t>
                      </a:r>
                    </a:p>
                  </a:txBody>
                  <a:tcPr horzOverflow="overflow">
                    <a:lnL w="28575" cap="flat" cmpd="sng" algn="ctr">
                      <a:solidFill>
                        <a:srgbClr val="0066FF"/>
                      </a:solidFill>
                      <a:prstDash val="solid"/>
                      <a:round/>
                      <a:headEnd type="none" w="med" len="med"/>
                      <a:tailEnd type="none" w="med" len="med"/>
                    </a:lnL>
                    <a:lnR w="28575" cap="flat" cmpd="sng" algn="ctr">
                      <a:solidFill>
                        <a:srgbClr val="0066FF"/>
                      </a:solidFill>
                      <a:prstDash val="solid"/>
                      <a:round/>
                      <a:headEnd type="none" w="med" len="med"/>
                      <a:tailEnd type="none" w="med" len="med"/>
                    </a:lnR>
                    <a:lnT w="28575" cap="flat" cmpd="sng" algn="ctr">
                      <a:solidFill>
                        <a:srgbClr val="0066FF"/>
                      </a:solidFill>
                      <a:prstDash val="solid"/>
                      <a:round/>
                      <a:headEnd type="none" w="med" len="med"/>
                      <a:tailEnd type="none" w="med" len="med"/>
                    </a:lnT>
                    <a:lnB w="28575" cap="flat" cmpd="sng" algn="ctr">
                      <a:solidFill>
                        <a:srgbClr val="0066FF"/>
                      </a:solidFill>
                      <a:prstDash val="solid"/>
                      <a:round/>
                      <a:headEnd type="none" w="med" len="med"/>
                      <a:tailEnd type="none" w="med" len="med"/>
                    </a:lnB>
                    <a:lnTlToBr>
                      <a:noFill/>
                    </a:lnTlToBr>
                    <a:lnBlToTr>
                      <a:noFill/>
                    </a:lnBlToTr>
                    <a:noFill/>
                  </a:tcPr>
                </a:tc>
              </a:tr>
            </a:tbl>
          </a:graphicData>
        </a:graphic>
      </p:graphicFrame>
      <p:sp>
        <p:nvSpPr>
          <p:cNvPr id="26672" name="Text Box 48"/>
          <p:cNvSpPr txBox="1">
            <a:spLocks noChangeArrowheads="1"/>
          </p:cNvSpPr>
          <p:nvPr/>
        </p:nvSpPr>
        <p:spPr bwMode="auto">
          <a:xfrm>
            <a:off x="1060450" y="3090863"/>
            <a:ext cx="427038"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0066FF"/>
                </a:solidFill>
                <a:latin typeface="Arial" charset="0"/>
              </a:rPr>
              <a:t>…</a:t>
            </a:r>
          </a:p>
        </p:txBody>
      </p:sp>
      <p:graphicFrame>
        <p:nvGraphicFramePr>
          <p:cNvPr id="861233" name="Group 49"/>
          <p:cNvGraphicFramePr>
            <a:graphicFrameLocks noGrp="1"/>
          </p:cNvGraphicFramePr>
          <p:nvPr/>
        </p:nvGraphicFramePr>
        <p:xfrm>
          <a:off x="1517650" y="3103563"/>
          <a:ext cx="1063625" cy="554037"/>
        </p:xfrm>
        <a:graphic>
          <a:graphicData uri="http://schemas.openxmlformats.org/drawingml/2006/table">
            <a:tbl>
              <a:tblPr/>
              <a:tblGrid>
                <a:gridCol w="1063625"/>
              </a:tblGrid>
              <a:tr h="554037">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200" b="1" i="0" u="none" strike="noStrike" cap="none" normalizeH="0" baseline="0" smtClean="0">
                          <a:ln>
                            <a:noFill/>
                          </a:ln>
                          <a:solidFill>
                            <a:schemeClr val="tx1"/>
                          </a:solidFill>
                          <a:effectLst/>
                          <a:latin typeface="Book Antiqua" pitchFamily="18" charset="0"/>
                        </a:rPr>
                        <a:t>Proposal </a:t>
                      </a:r>
                    </a:p>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200" b="1" i="0" u="none" strike="noStrike" cap="none" normalizeH="0" baseline="0" smtClean="0">
                          <a:ln>
                            <a:noFill/>
                          </a:ln>
                          <a:solidFill>
                            <a:schemeClr val="tx1"/>
                          </a:solidFill>
                          <a:effectLst/>
                          <a:latin typeface="Book Antiqua" pitchFamily="18" charset="0"/>
                        </a:rPr>
                        <a:t>Specialist N</a:t>
                      </a:r>
                    </a:p>
                  </a:txBody>
                  <a:tcPr horzOverflow="overflow">
                    <a:lnL w="28575" cap="flat" cmpd="sng" algn="ctr">
                      <a:solidFill>
                        <a:srgbClr val="0066FF"/>
                      </a:solidFill>
                      <a:prstDash val="solid"/>
                      <a:round/>
                      <a:headEnd type="none" w="med" len="med"/>
                      <a:tailEnd type="none" w="med" len="med"/>
                    </a:lnL>
                    <a:lnR w="28575" cap="flat" cmpd="sng" algn="ctr">
                      <a:solidFill>
                        <a:srgbClr val="0066FF"/>
                      </a:solidFill>
                      <a:prstDash val="solid"/>
                      <a:round/>
                      <a:headEnd type="none" w="med" len="med"/>
                      <a:tailEnd type="none" w="med" len="med"/>
                    </a:lnR>
                    <a:lnT w="28575" cap="flat" cmpd="sng" algn="ctr">
                      <a:solidFill>
                        <a:srgbClr val="0066FF"/>
                      </a:solidFill>
                      <a:prstDash val="solid"/>
                      <a:round/>
                      <a:headEnd type="none" w="med" len="med"/>
                      <a:tailEnd type="none" w="med" len="med"/>
                    </a:lnT>
                    <a:lnB w="28575" cap="flat" cmpd="sng" algn="ctr">
                      <a:solidFill>
                        <a:srgbClr val="0066FF"/>
                      </a:solidFill>
                      <a:prstDash val="solid"/>
                      <a:round/>
                      <a:headEnd type="none" w="med" len="med"/>
                      <a:tailEnd type="none" w="med" len="med"/>
                    </a:lnB>
                    <a:lnTlToBr>
                      <a:noFill/>
                    </a:lnTlToBr>
                    <a:lnBlToTr>
                      <a:noFill/>
                    </a:lnBlToTr>
                    <a:noFill/>
                  </a:tcPr>
                </a:tc>
              </a:tr>
            </a:tbl>
          </a:graphicData>
        </a:graphic>
      </p:graphicFrame>
      <p:graphicFrame>
        <p:nvGraphicFramePr>
          <p:cNvPr id="861239" name="Group 55"/>
          <p:cNvGraphicFramePr>
            <a:graphicFrameLocks noGrp="1"/>
          </p:cNvGraphicFramePr>
          <p:nvPr/>
        </p:nvGraphicFramePr>
        <p:xfrm>
          <a:off x="3303588" y="3103563"/>
          <a:ext cx="1063625" cy="573087"/>
        </p:xfrm>
        <a:graphic>
          <a:graphicData uri="http://schemas.openxmlformats.org/drawingml/2006/table">
            <a:tbl>
              <a:tblPr/>
              <a:tblGrid>
                <a:gridCol w="1063625"/>
              </a:tblGrid>
              <a:tr h="573087">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200" b="1" i="0" u="none" strike="noStrike" cap="none" normalizeH="0" baseline="0" smtClean="0">
                          <a:ln>
                            <a:noFill/>
                          </a:ln>
                          <a:solidFill>
                            <a:schemeClr val="tx1"/>
                          </a:solidFill>
                          <a:effectLst/>
                          <a:latin typeface="Book Antiqua" pitchFamily="18" charset="0"/>
                        </a:rPr>
                        <a:t>Award</a:t>
                      </a:r>
                    </a:p>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200" b="1" i="0" u="none" strike="noStrike" cap="none" normalizeH="0" baseline="0" smtClean="0">
                          <a:ln>
                            <a:noFill/>
                          </a:ln>
                          <a:solidFill>
                            <a:schemeClr val="tx1"/>
                          </a:solidFill>
                          <a:effectLst/>
                          <a:latin typeface="Book Antiqua" pitchFamily="18" charset="0"/>
                        </a:rPr>
                        <a:t>Manager 1</a:t>
                      </a:r>
                    </a:p>
                  </a:txBody>
                  <a:tcPr horzOverflow="overflow">
                    <a:lnL w="28575" cap="flat" cmpd="sng" algn="ctr">
                      <a:solidFill>
                        <a:srgbClr val="0066FF"/>
                      </a:solidFill>
                      <a:prstDash val="solid"/>
                      <a:round/>
                      <a:headEnd type="none" w="med" len="med"/>
                      <a:tailEnd type="none" w="med" len="med"/>
                    </a:lnL>
                    <a:lnR w="28575" cap="flat" cmpd="sng" algn="ctr">
                      <a:solidFill>
                        <a:srgbClr val="0066FF"/>
                      </a:solidFill>
                      <a:prstDash val="solid"/>
                      <a:round/>
                      <a:headEnd type="none" w="med" len="med"/>
                      <a:tailEnd type="none" w="med" len="med"/>
                    </a:lnR>
                    <a:lnT w="28575" cap="flat" cmpd="sng" algn="ctr">
                      <a:solidFill>
                        <a:srgbClr val="0066FF"/>
                      </a:solidFill>
                      <a:prstDash val="solid"/>
                      <a:round/>
                      <a:headEnd type="none" w="med" len="med"/>
                      <a:tailEnd type="none" w="med" len="med"/>
                    </a:lnT>
                    <a:lnB w="28575" cap="flat" cmpd="sng" algn="ctr">
                      <a:solidFill>
                        <a:srgbClr val="0066FF"/>
                      </a:solidFill>
                      <a:prstDash val="solid"/>
                      <a:round/>
                      <a:headEnd type="none" w="med" len="med"/>
                      <a:tailEnd type="none" w="med" len="med"/>
                    </a:lnB>
                    <a:lnTlToBr>
                      <a:noFill/>
                    </a:lnTlToBr>
                    <a:lnBlToTr>
                      <a:noFill/>
                    </a:lnBlToTr>
                    <a:noFill/>
                  </a:tcPr>
                </a:tc>
              </a:tr>
            </a:tbl>
          </a:graphicData>
        </a:graphic>
      </p:graphicFrame>
      <p:sp>
        <p:nvSpPr>
          <p:cNvPr id="26685" name="Text Box 61"/>
          <p:cNvSpPr txBox="1">
            <a:spLocks noChangeArrowheads="1"/>
          </p:cNvSpPr>
          <p:nvPr/>
        </p:nvSpPr>
        <p:spPr bwMode="auto">
          <a:xfrm>
            <a:off x="4325938" y="3095625"/>
            <a:ext cx="427037"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0066FF"/>
                </a:solidFill>
                <a:latin typeface="Arial" charset="0"/>
              </a:rPr>
              <a:t>…</a:t>
            </a:r>
          </a:p>
        </p:txBody>
      </p:sp>
      <p:graphicFrame>
        <p:nvGraphicFramePr>
          <p:cNvPr id="861246" name="Group 62"/>
          <p:cNvGraphicFramePr>
            <a:graphicFrameLocks noGrp="1"/>
          </p:cNvGraphicFramePr>
          <p:nvPr/>
        </p:nvGraphicFramePr>
        <p:xfrm>
          <a:off x="4783138" y="3108325"/>
          <a:ext cx="1063625" cy="554038"/>
        </p:xfrm>
        <a:graphic>
          <a:graphicData uri="http://schemas.openxmlformats.org/drawingml/2006/table">
            <a:tbl>
              <a:tblPr/>
              <a:tblGrid>
                <a:gridCol w="1063625"/>
              </a:tblGrid>
              <a:tr h="5540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200" b="1" i="0" u="none" strike="noStrike" cap="none" normalizeH="0" baseline="0" smtClean="0">
                          <a:ln>
                            <a:noFill/>
                          </a:ln>
                          <a:solidFill>
                            <a:schemeClr val="tx1"/>
                          </a:solidFill>
                          <a:effectLst/>
                          <a:latin typeface="Book Antiqua" pitchFamily="18" charset="0"/>
                        </a:rPr>
                        <a:t>Award</a:t>
                      </a:r>
                    </a:p>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200" b="1" i="0" u="none" strike="noStrike" cap="none" normalizeH="0" baseline="0" smtClean="0">
                          <a:ln>
                            <a:noFill/>
                          </a:ln>
                          <a:solidFill>
                            <a:schemeClr val="tx1"/>
                          </a:solidFill>
                          <a:effectLst/>
                          <a:latin typeface="Book Antiqua" pitchFamily="18" charset="0"/>
                        </a:rPr>
                        <a:t>Manager N</a:t>
                      </a:r>
                    </a:p>
                  </a:txBody>
                  <a:tcPr horzOverflow="overflow">
                    <a:lnL w="28575" cap="flat" cmpd="sng" algn="ctr">
                      <a:solidFill>
                        <a:srgbClr val="0066FF"/>
                      </a:solidFill>
                      <a:prstDash val="solid"/>
                      <a:round/>
                      <a:headEnd type="none" w="med" len="med"/>
                      <a:tailEnd type="none" w="med" len="med"/>
                    </a:lnL>
                    <a:lnR w="28575" cap="flat" cmpd="sng" algn="ctr">
                      <a:solidFill>
                        <a:srgbClr val="0066FF"/>
                      </a:solidFill>
                      <a:prstDash val="solid"/>
                      <a:round/>
                      <a:headEnd type="none" w="med" len="med"/>
                      <a:tailEnd type="none" w="med" len="med"/>
                    </a:lnR>
                    <a:lnT w="28575" cap="flat" cmpd="sng" algn="ctr">
                      <a:solidFill>
                        <a:srgbClr val="0066FF"/>
                      </a:solidFill>
                      <a:prstDash val="solid"/>
                      <a:round/>
                      <a:headEnd type="none" w="med" len="med"/>
                      <a:tailEnd type="none" w="med" len="med"/>
                    </a:lnT>
                    <a:lnB w="28575" cap="flat" cmpd="sng" algn="ctr">
                      <a:solidFill>
                        <a:srgbClr val="0066FF"/>
                      </a:solidFill>
                      <a:prstDash val="solid"/>
                      <a:round/>
                      <a:headEnd type="none" w="med" len="med"/>
                      <a:tailEnd type="none" w="med" len="med"/>
                    </a:lnB>
                    <a:lnTlToBr>
                      <a:noFill/>
                    </a:lnTlToBr>
                    <a:lnBlToTr>
                      <a:noFill/>
                    </a:lnBlToTr>
                    <a:noFill/>
                  </a:tcPr>
                </a:tc>
              </a:tr>
            </a:tbl>
          </a:graphicData>
        </a:graphic>
      </p:graphicFrame>
      <p:graphicFrame>
        <p:nvGraphicFramePr>
          <p:cNvPr id="861252" name="Group 68"/>
          <p:cNvGraphicFramePr>
            <a:graphicFrameLocks noGrp="1"/>
          </p:cNvGraphicFramePr>
          <p:nvPr/>
        </p:nvGraphicFramePr>
        <p:xfrm>
          <a:off x="6300788" y="3124200"/>
          <a:ext cx="1063625" cy="676522"/>
        </p:xfrm>
        <a:graphic>
          <a:graphicData uri="http://schemas.openxmlformats.org/drawingml/2006/table">
            <a:tbl>
              <a:tblPr/>
              <a:tblGrid>
                <a:gridCol w="1063625"/>
              </a:tblGrid>
              <a:tr h="6762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200" b="1" i="0" u="none" strike="noStrike" cap="none" normalizeH="0" baseline="0" smtClean="0">
                          <a:ln>
                            <a:noFill/>
                          </a:ln>
                          <a:solidFill>
                            <a:schemeClr val="tx1"/>
                          </a:solidFill>
                          <a:effectLst/>
                          <a:latin typeface="Book Antiqua" pitchFamily="18" charset="0"/>
                        </a:rPr>
                        <a:t>Reporting </a:t>
                      </a:r>
                    </a:p>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200" b="1" i="0" u="none" strike="noStrike" cap="none" normalizeH="0" baseline="0" smtClean="0">
                          <a:ln>
                            <a:noFill/>
                          </a:ln>
                          <a:solidFill>
                            <a:schemeClr val="tx1"/>
                          </a:solidFill>
                          <a:effectLst/>
                          <a:latin typeface="Book Antiqua" pitchFamily="18" charset="0"/>
                        </a:rPr>
                        <a:t>Unit  Manager</a:t>
                      </a:r>
                    </a:p>
                  </a:txBody>
                  <a:tcPr marT="45653" marB="45653" horzOverflow="overflow">
                    <a:lnL w="28575" cap="flat" cmpd="sng" algn="ctr">
                      <a:solidFill>
                        <a:srgbClr val="0066FF"/>
                      </a:solidFill>
                      <a:prstDash val="solid"/>
                      <a:round/>
                      <a:headEnd type="none" w="med" len="med"/>
                      <a:tailEnd type="none" w="med" len="med"/>
                    </a:lnL>
                    <a:lnR w="28575" cap="flat" cmpd="sng" algn="ctr">
                      <a:solidFill>
                        <a:srgbClr val="0066FF"/>
                      </a:solidFill>
                      <a:prstDash val="solid"/>
                      <a:round/>
                      <a:headEnd type="none" w="med" len="med"/>
                      <a:tailEnd type="none" w="med" len="med"/>
                    </a:lnR>
                    <a:lnT w="28575" cap="flat" cmpd="sng" algn="ctr">
                      <a:solidFill>
                        <a:srgbClr val="0066FF"/>
                      </a:solidFill>
                      <a:prstDash val="solid"/>
                      <a:round/>
                      <a:headEnd type="none" w="med" len="med"/>
                      <a:tailEnd type="none" w="med" len="med"/>
                    </a:lnT>
                    <a:lnB w="28575" cap="flat" cmpd="sng" algn="ctr">
                      <a:solidFill>
                        <a:srgbClr val="0066FF"/>
                      </a:solidFill>
                      <a:prstDash val="solid"/>
                      <a:round/>
                      <a:headEnd type="none" w="med" len="med"/>
                      <a:tailEnd type="none" w="med" len="med"/>
                    </a:lnB>
                    <a:lnTlToBr>
                      <a:noFill/>
                    </a:lnTlToBr>
                    <a:lnBlToTr>
                      <a:noFill/>
                    </a:lnBlToTr>
                    <a:noFill/>
                  </a:tcPr>
                </a:tc>
              </a:tr>
            </a:tbl>
          </a:graphicData>
        </a:graphic>
      </p:graphicFrame>
      <p:sp>
        <p:nvSpPr>
          <p:cNvPr id="26698" name="Text Box 74"/>
          <p:cNvSpPr txBox="1">
            <a:spLocks noChangeArrowheads="1"/>
          </p:cNvSpPr>
          <p:nvPr/>
        </p:nvSpPr>
        <p:spPr bwMode="auto">
          <a:xfrm>
            <a:off x="7323138" y="3116263"/>
            <a:ext cx="427037"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0066FF"/>
                </a:solidFill>
                <a:latin typeface="Arial" charset="0"/>
              </a:rPr>
              <a:t>…</a:t>
            </a:r>
          </a:p>
        </p:txBody>
      </p:sp>
      <p:graphicFrame>
        <p:nvGraphicFramePr>
          <p:cNvPr id="861259" name="Group 75"/>
          <p:cNvGraphicFramePr>
            <a:graphicFrameLocks noGrp="1"/>
          </p:cNvGraphicFramePr>
          <p:nvPr/>
        </p:nvGraphicFramePr>
        <p:xfrm>
          <a:off x="7780338" y="3128963"/>
          <a:ext cx="1063625" cy="713080"/>
        </p:xfrm>
        <a:graphic>
          <a:graphicData uri="http://schemas.openxmlformats.org/drawingml/2006/table">
            <a:tbl>
              <a:tblPr/>
              <a:tblGrid>
                <a:gridCol w="1063625"/>
              </a:tblGrid>
              <a:tr h="712787">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200" b="1" i="0" u="none" strike="noStrike" cap="none" normalizeH="0" baseline="0" smtClean="0">
                          <a:ln>
                            <a:noFill/>
                          </a:ln>
                          <a:solidFill>
                            <a:schemeClr val="tx1"/>
                          </a:solidFill>
                          <a:effectLst/>
                          <a:latin typeface="Book Antiqua" pitchFamily="18" charset="0"/>
                        </a:rPr>
                        <a:t>Reporting</a:t>
                      </a:r>
                    </a:p>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200" b="1" i="0" u="none" strike="noStrike" cap="none" normalizeH="0" baseline="0" smtClean="0">
                          <a:ln>
                            <a:noFill/>
                          </a:ln>
                          <a:solidFill>
                            <a:schemeClr val="tx1"/>
                          </a:solidFill>
                          <a:effectLst/>
                          <a:latin typeface="Book Antiqua" pitchFamily="18" charset="0"/>
                        </a:rPr>
                        <a:t>Unit </a:t>
                      </a:r>
                    </a:p>
                    <a:p>
                      <a:pPr marL="0" marR="0" lvl="0" indent="0" algn="ctr" defTabSz="914400" rtl="0" eaLnBrk="0" fontAlgn="base" latinLnBrk="0" hangingPunct="0">
                        <a:lnSpc>
                          <a:spcPct val="100000"/>
                        </a:lnSpc>
                        <a:spcBef>
                          <a:spcPct val="20000"/>
                        </a:spcBef>
                        <a:spcAft>
                          <a:spcPct val="0"/>
                        </a:spcAft>
                        <a:buClr>
                          <a:schemeClr val="accent1"/>
                        </a:buClr>
                        <a:buSzPct val="75000"/>
                        <a:buFont typeface="Wingdings" pitchFamily="2" charset="2"/>
                        <a:buNone/>
                        <a:tabLst/>
                      </a:pPr>
                      <a:r>
                        <a:rPr kumimoji="0" lang="en-US" sz="1200" b="1" i="0" u="none" strike="noStrike" cap="none" normalizeH="0" baseline="0" smtClean="0">
                          <a:ln>
                            <a:noFill/>
                          </a:ln>
                          <a:solidFill>
                            <a:schemeClr val="tx1"/>
                          </a:solidFill>
                          <a:effectLst/>
                          <a:latin typeface="Book Antiqua" pitchFamily="18" charset="0"/>
                        </a:rPr>
                        <a:t>Manager</a:t>
                      </a:r>
                    </a:p>
                  </a:txBody>
                  <a:tcPr marT="45644" marB="45644" horzOverflow="overflow">
                    <a:lnL w="28575" cap="flat" cmpd="sng" algn="ctr">
                      <a:solidFill>
                        <a:srgbClr val="0066FF"/>
                      </a:solidFill>
                      <a:prstDash val="solid"/>
                      <a:round/>
                      <a:headEnd type="none" w="med" len="med"/>
                      <a:tailEnd type="none" w="med" len="med"/>
                    </a:lnL>
                    <a:lnR w="28575" cap="flat" cmpd="sng" algn="ctr">
                      <a:solidFill>
                        <a:srgbClr val="0066FF"/>
                      </a:solidFill>
                      <a:prstDash val="solid"/>
                      <a:round/>
                      <a:headEnd type="none" w="med" len="med"/>
                      <a:tailEnd type="none" w="med" len="med"/>
                    </a:lnR>
                    <a:lnT w="28575" cap="flat" cmpd="sng" algn="ctr">
                      <a:solidFill>
                        <a:srgbClr val="0066FF"/>
                      </a:solidFill>
                      <a:prstDash val="solid"/>
                      <a:round/>
                      <a:headEnd type="none" w="med" len="med"/>
                      <a:tailEnd type="none" w="med" len="med"/>
                    </a:lnT>
                    <a:lnB w="28575" cap="flat" cmpd="sng" algn="ctr">
                      <a:solidFill>
                        <a:srgbClr val="0066FF"/>
                      </a:solidFill>
                      <a:prstDash val="solid"/>
                      <a:round/>
                      <a:headEnd type="none" w="med" len="med"/>
                      <a:tailEnd type="none" w="med" len="med"/>
                    </a:lnB>
                    <a:lnTlToBr>
                      <a:noFill/>
                    </a:lnTlToBr>
                    <a:lnBlToTr>
                      <a:noFill/>
                    </a:lnBlToTr>
                    <a:noFill/>
                  </a:tcPr>
                </a:tc>
              </a:tr>
            </a:tbl>
          </a:graphicData>
        </a:graphic>
      </p:graphicFrame>
      <p:sp>
        <p:nvSpPr>
          <p:cNvPr id="26705" name="Line 81"/>
          <p:cNvSpPr>
            <a:spLocks noChangeShapeType="1"/>
          </p:cNvSpPr>
          <p:nvPr/>
        </p:nvSpPr>
        <p:spPr bwMode="auto">
          <a:xfrm>
            <a:off x="7235825" y="2405063"/>
            <a:ext cx="0" cy="369887"/>
          </a:xfrm>
          <a:prstGeom prst="line">
            <a:avLst/>
          </a:prstGeom>
          <a:noFill/>
          <a:ln w="9525">
            <a:solidFill>
              <a:srgbClr val="0066FF"/>
            </a:solidFill>
            <a:round/>
            <a:headEnd/>
            <a:tailEnd/>
          </a:ln>
        </p:spPr>
        <p:txBody>
          <a:bodyPr/>
          <a:lstStyle/>
          <a:p>
            <a:endParaRPr lang="en-US"/>
          </a:p>
        </p:txBody>
      </p:sp>
      <p:sp>
        <p:nvSpPr>
          <p:cNvPr id="26706" name="Line 82"/>
          <p:cNvSpPr>
            <a:spLocks noChangeShapeType="1"/>
          </p:cNvSpPr>
          <p:nvPr/>
        </p:nvSpPr>
        <p:spPr bwMode="auto">
          <a:xfrm>
            <a:off x="6542088" y="2778125"/>
            <a:ext cx="1460500" cy="0"/>
          </a:xfrm>
          <a:prstGeom prst="line">
            <a:avLst/>
          </a:prstGeom>
          <a:noFill/>
          <a:ln w="9525">
            <a:solidFill>
              <a:srgbClr val="0066FF"/>
            </a:solidFill>
            <a:round/>
            <a:headEnd/>
            <a:tailEnd/>
          </a:ln>
        </p:spPr>
        <p:txBody>
          <a:bodyPr/>
          <a:lstStyle/>
          <a:p>
            <a:endParaRPr lang="en-US"/>
          </a:p>
        </p:txBody>
      </p:sp>
      <p:sp>
        <p:nvSpPr>
          <p:cNvPr id="26707" name="Line 83"/>
          <p:cNvSpPr>
            <a:spLocks noChangeShapeType="1"/>
          </p:cNvSpPr>
          <p:nvPr/>
        </p:nvSpPr>
        <p:spPr bwMode="auto">
          <a:xfrm>
            <a:off x="6543675" y="2782888"/>
            <a:ext cx="0" cy="336550"/>
          </a:xfrm>
          <a:prstGeom prst="line">
            <a:avLst/>
          </a:prstGeom>
          <a:noFill/>
          <a:ln w="9525">
            <a:solidFill>
              <a:srgbClr val="0066FF"/>
            </a:solidFill>
            <a:round/>
            <a:headEnd/>
            <a:tailEnd/>
          </a:ln>
        </p:spPr>
        <p:txBody>
          <a:bodyPr/>
          <a:lstStyle/>
          <a:p>
            <a:endParaRPr lang="en-US"/>
          </a:p>
        </p:txBody>
      </p:sp>
      <p:sp>
        <p:nvSpPr>
          <p:cNvPr id="26708" name="Line 84"/>
          <p:cNvSpPr>
            <a:spLocks noChangeShapeType="1"/>
          </p:cNvSpPr>
          <p:nvPr/>
        </p:nvSpPr>
        <p:spPr bwMode="auto">
          <a:xfrm>
            <a:off x="8008938" y="2774950"/>
            <a:ext cx="0" cy="350838"/>
          </a:xfrm>
          <a:prstGeom prst="line">
            <a:avLst/>
          </a:prstGeom>
          <a:noFill/>
          <a:ln w="9525">
            <a:solidFill>
              <a:srgbClr val="0066FF"/>
            </a:solidFill>
            <a:round/>
            <a:headEnd/>
            <a:tailEnd/>
          </a:ln>
        </p:spPr>
        <p:txBody>
          <a:bodyPr/>
          <a:lstStyle/>
          <a:p>
            <a:endParaRPr lang="en-US"/>
          </a:p>
        </p:txBody>
      </p:sp>
      <p:sp>
        <p:nvSpPr>
          <p:cNvPr id="26709" name="Line 85"/>
          <p:cNvSpPr>
            <a:spLocks noChangeShapeType="1"/>
          </p:cNvSpPr>
          <p:nvPr/>
        </p:nvSpPr>
        <p:spPr bwMode="auto">
          <a:xfrm>
            <a:off x="4441825" y="2211388"/>
            <a:ext cx="0" cy="593725"/>
          </a:xfrm>
          <a:prstGeom prst="line">
            <a:avLst/>
          </a:prstGeom>
          <a:noFill/>
          <a:ln w="9525">
            <a:solidFill>
              <a:srgbClr val="0066FF"/>
            </a:solidFill>
            <a:round/>
            <a:headEnd/>
            <a:tailEnd/>
          </a:ln>
        </p:spPr>
        <p:txBody>
          <a:bodyPr/>
          <a:lstStyle/>
          <a:p>
            <a:endParaRPr lang="en-US"/>
          </a:p>
        </p:txBody>
      </p:sp>
      <p:sp>
        <p:nvSpPr>
          <p:cNvPr id="26710" name="Line 86"/>
          <p:cNvSpPr>
            <a:spLocks noChangeShapeType="1"/>
          </p:cNvSpPr>
          <p:nvPr/>
        </p:nvSpPr>
        <p:spPr bwMode="auto">
          <a:xfrm>
            <a:off x="3748088" y="2798763"/>
            <a:ext cx="1460500" cy="0"/>
          </a:xfrm>
          <a:prstGeom prst="line">
            <a:avLst/>
          </a:prstGeom>
          <a:noFill/>
          <a:ln w="9525">
            <a:solidFill>
              <a:srgbClr val="0066FF"/>
            </a:solidFill>
            <a:round/>
            <a:headEnd/>
            <a:tailEnd/>
          </a:ln>
        </p:spPr>
        <p:txBody>
          <a:bodyPr/>
          <a:lstStyle/>
          <a:p>
            <a:endParaRPr lang="en-US"/>
          </a:p>
        </p:txBody>
      </p:sp>
      <p:sp>
        <p:nvSpPr>
          <p:cNvPr id="26711" name="Line 87"/>
          <p:cNvSpPr>
            <a:spLocks noChangeShapeType="1"/>
          </p:cNvSpPr>
          <p:nvPr/>
        </p:nvSpPr>
        <p:spPr bwMode="auto">
          <a:xfrm>
            <a:off x="3749675" y="2803525"/>
            <a:ext cx="0" cy="309563"/>
          </a:xfrm>
          <a:prstGeom prst="line">
            <a:avLst/>
          </a:prstGeom>
          <a:noFill/>
          <a:ln w="9525">
            <a:solidFill>
              <a:srgbClr val="0066FF"/>
            </a:solidFill>
            <a:round/>
            <a:headEnd/>
            <a:tailEnd/>
          </a:ln>
        </p:spPr>
        <p:txBody>
          <a:bodyPr/>
          <a:lstStyle/>
          <a:p>
            <a:endParaRPr lang="en-US"/>
          </a:p>
        </p:txBody>
      </p:sp>
      <p:sp>
        <p:nvSpPr>
          <p:cNvPr id="26712" name="Line 88"/>
          <p:cNvSpPr>
            <a:spLocks noChangeShapeType="1"/>
          </p:cNvSpPr>
          <p:nvPr/>
        </p:nvSpPr>
        <p:spPr bwMode="auto">
          <a:xfrm>
            <a:off x="5214938" y="2795588"/>
            <a:ext cx="0" cy="323850"/>
          </a:xfrm>
          <a:prstGeom prst="line">
            <a:avLst/>
          </a:prstGeom>
          <a:noFill/>
          <a:ln w="9525">
            <a:solidFill>
              <a:srgbClr val="0066FF"/>
            </a:solidFill>
            <a:round/>
            <a:headEnd/>
            <a:tailEnd/>
          </a:ln>
        </p:spPr>
        <p:txBody>
          <a:bodyPr/>
          <a:lstStyle/>
          <a:p>
            <a:endParaRPr lang="en-US"/>
          </a:p>
        </p:txBody>
      </p:sp>
      <p:sp>
        <p:nvSpPr>
          <p:cNvPr id="26713" name="Line 89"/>
          <p:cNvSpPr>
            <a:spLocks noChangeShapeType="1"/>
          </p:cNvSpPr>
          <p:nvPr/>
        </p:nvSpPr>
        <p:spPr bwMode="auto">
          <a:xfrm>
            <a:off x="1177925" y="2270125"/>
            <a:ext cx="0" cy="544513"/>
          </a:xfrm>
          <a:prstGeom prst="line">
            <a:avLst/>
          </a:prstGeom>
          <a:noFill/>
          <a:ln w="9525">
            <a:solidFill>
              <a:srgbClr val="0066FF"/>
            </a:solidFill>
            <a:round/>
            <a:headEnd/>
            <a:tailEnd/>
          </a:ln>
        </p:spPr>
        <p:txBody>
          <a:bodyPr/>
          <a:lstStyle/>
          <a:p>
            <a:endParaRPr lang="en-US"/>
          </a:p>
        </p:txBody>
      </p:sp>
      <p:sp>
        <p:nvSpPr>
          <p:cNvPr id="26714" name="Line 90"/>
          <p:cNvSpPr>
            <a:spLocks noChangeShapeType="1"/>
          </p:cNvSpPr>
          <p:nvPr/>
        </p:nvSpPr>
        <p:spPr bwMode="auto">
          <a:xfrm>
            <a:off x="484188" y="2809875"/>
            <a:ext cx="1460500" cy="0"/>
          </a:xfrm>
          <a:prstGeom prst="line">
            <a:avLst/>
          </a:prstGeom>
          <a:noFill/>
          <a:ln w="9525">
            <a:solidFill>
              <a:srgbClr val="0066FF"/>
            </a:solidFill>
            <a:round/>
            <a:headEnd/>
            <a:tailEnd/>
          </a:ln>
        </p:spPr>
        <p:txBody>
          <a:bodyPr/>
          <a:lstStyle/>
          <a:p>
            <a:endParaRPr lang="en-US"/>
          </a:p>
        </p:txBody>
      </p:sp>
      <p:sp>
        <p:nvSpPr>
          <p:cNvPr id="26715" name="Line 91"/>
          <p:cNvSpPr>
            <a:spLocks noChangeShapeType="1"/>
          </p:cNvSpPr>
          <p:nvPr/>
        </p:nvSpPr>
        <p:spPr bwMode="auto">
          <a:xfrm>
            <a:off x="485775" y="2813050"/>
            <a:ext cx="0" cy="284163"/>
          </a:xfrm>
          <a:prstGeom prst="line">
            <a:avLst/>
          </a:prstGeom>
          <a:noFill/>
          <a:ln w="9525">
            <a:solidFill>
              <a:srgbClr val="0066FF"/>
            </a:solidFill>
            <a:round/>
            <a:headEnd/>
            <a:tailEnd/>
          </a:ln>
        </p:spPr>
        <p:txBody>
          <a:bodyPr/>
          <a:lstStyle/>
          <a:p>
            <a:endParaRPr lang="en-US"/>
          </a:p>
        </p:txBody>
      </p:sp>
      <p:sp>
        <p:nvSpPr>
          <p:cNvPr id="26716" name="Line 92"/>
          <p:cNvSpPr>
            <a:spLocks noChangeShapeType="1"/>
          </p:cNvSpPr>
          <p:nvPr/>
        </p:nvSpPr>
        <p:spPr bwMode="auto">
          <a:xfrm>
            <a:off x="1951038" y="2806700"/>
            <a:ext cx="0" cy="296863"/>
          </a:xfrm>
          <a:prstGeom prst="line">
            <a:avLst/>
          </a:prstGeom>
          <a:noFill/>
          <a:ln w="9525">
            <a:solidFill>
              <a:srgbClr val="0066FF"/>
            </a:solidFill>
            <a:round/>
            <a:headEnd/>
            <a:tailEnd/>
          </a:ln>
        </p:spPr>
        <p:txBody>
          <a:bodyPr/>
          <a:lstStyle/>
          <a:p>
            <a:endParaRPr lang="en-US"/>
          </a:p>
        </p:txBody>
      </p:sp>
      <p:sp>
        <p:nvSpPr>
          <p:cNvPr id="26717" name="Line 93"/>
          <p:cNvSpPr>
            <a:spLocks noChangeShapeType="1"/>
          </p:cNvSpPr>
          <p:nvPr/>
        </p:nvSpPr>
        <p:spPr bwMode="auto">
          <a:xfrm>
            <a:off x="7242175" y="2674938"/>
            <a:ext cx="854075" cy="0"/>
          </a:xfrm>
          <a:prstGeom prst="line">
            <a:avLst/>
          </a:prstGeom>
          <a:noFill/>
          <a:ln w="9525">
            <a:solidFill>
              <a:srgbClr val="0066FF"/>
            </a:solidFill>
            <a:round/>
            <a:headEnd/>
            <a:tailEnd/>
          </a:ln>
        </p:spPr>
        <p:txBody>
          <a:bodyPr/>
          <a:lstStyle/>
          <a:p>
            <a:endParaRPr lang="en-US"/>
          </a:p>
        </p:txBody>
      </p:sp>
    </p:spTree>
  </p:cSld>
  <p:clrMapOvr>
    <a:masterClrMapping/>
  </p:clrMapOvr>
  <p:transition advClick="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3234" name="Rectangle 2"/>
          <p:cNvSpPr>
            <a:spLocks noChangeArrowheads="1"/>
          </p:cNvSpPr>
          <p:nvPr/>
        </p:nvSpPr>
        <p:spPr bwMode="auto">
          <a:xfrm>
            <a:off x="4495800" y="914400"/>
            <a:ext cx="4470400" cy="4953000"/>
          </a:xfrm>
          <a:prstGeom prst="rect">
            <a:avLst/>
          </a:prstGeom>
          <a:noFill/>
          <a:ln w="9525">
            <a:noFill/>
            <a:miter lim="800000"/>
            <a:headEnd/>
            <a:tailEnd/>
          </a:ln>
        </p:spPr>
        <p:txBody>
          <a:bodyPr/>
          <a:lstStyle/>
          <a:p>
            <a:pPr marL="342900" indent="-342900">
              <a:lnSpc>
                <a:spcPct val="90000"/>
              </a:lnSpc>
              <a:spcBef>
                <a:spcPct val="20000"/>
              </a:spcBef>
              <a:buClr>
                <a:srgbClr val="C00000"/>
              </a:buClr>
              <a:buSzPct val="75000"/>
              <a:buFont typeface="Wingdings" pitchFamily="2" charset="2"/>
              <a:buChar char="§"/>
            </a:pPr>
            <a:r>
              <a:rPr lang="en-US" sz="2300" dirty="0">
                <a:latin typeface="Comic Sans MS" pitchFamily="66" charset="0"/>
              </a:rPr>
              <a:t>Each primary </a:t>
            </a:r>
            <a:r>
              <a:rPr lang="en-US" sz="2300" dirty="0" smtClean="0">
                <a:latin typeface="Comic Sans MS" pitchFamily="66" charset="0"/>
              </a:rPr>
              <a:t>“product” </a:t>
            </a:r>
            <a:r>
              <a:rPr lang="en-US" sz="2300" dirty="0">
                <a:latin typeface="Comic Sans MS" pitchFamily="66" charset="0"/>
              </a:rPr>
              <a:t>(proposals </a:t>
            </a:r>
            <a:r>
              <a:rPr lang="en-US" sz="2300" dirty="0" smtClean="0">
                <a:latin typeface="Comic Sans MS" pitchFamily="66" charset="0"/>
              </a:rPr>
              <a:t>and </a:t>
            </a:r>
            <a:r>
              <a:rPr lang="en-US" sz="2300" dirty="0">
                <a:latin typeface="Comic Sans MS" pitchFamily="66" charset="0"/>
              </a:rPr>
              <a:t>awards) is assigned to </a:t>
            </a:r>
            <a:r>
              <a:rPr lang="en-US" sz="2300" dirty="0" smtClean="0">
                <a:latin typeface="Comic Sans MS" pitchFamily="66" charset="0"/>
              </a:rPr>
              <a:t>a different person/group, thus eliminating conflicting priorities. </a:t>
            </a:r>
          </a:p>
          <a:p>
            <a:pPr marL="342900" indent="-342900">
              <a:lnSpc>
                <a:spcPct val="90000"/>
              </a:lnSpc>
              <a:spcBef>
                <a:spcPct val="20000"/>
              </a:spcBef>
              <a:buClr>
                <a:srgbClr val="C00000"/>
              </a:buClr>
              <a:buSzPct val="75000"/>
              <a:buFont typeface="Wingdings" pitchFamily="2" charset="2"/>
              <a:buChar char="§"/>
            </a:pPr>
            <a:r>
              <a:rPr lang="en-US" sz="2300" dirty="0">
                <a:latin typeface="Comic Sans MS" pitchFamily="66" charset="0"/>
              </a:rPr>
              <a:t>R</a:t>
            </a:r>
            <a:r>
              <a:rPr lang="en-US" sz="2300" dirty="0" smtClean="0">
                <a:latin typeface="Comic Sans MS" pitchFamily="66" charset="0"/>
              </a:rPr>
              <a:t>esponsibility is clarified – a proposal is transferred </a:t>
            </a:r>
            <a:r>
              <a:rPr lang="en-US" sz="2300" dirty="0">
                <a:latin typeface="Comic Sans MS" pitchFamily="66" charset="0"/>
              </a:rPr>
              <a:t>to Award Management when </a:t>
            </a:r>
            <a:r>
              <a:rPr lang="en-US" sz="2300" dirty="0" smtClean="0">
                <a:latin typeface="Comic Sans MS" pitchFamily="66" charset="0"/>
              </a:rPr>
              <a:t>it is “accepted </a:t>
            </a:r>
            <a:r>
              <a:rPr lang="en-US" sz="2300" dirty="0">
                <a:latin typeface="Comic Sans MS" pitchFamily="66" charset="0"/>
              </a:rPr>
              <a:t>by </a:t>
            </a:r>
            <a:r>
              <a:rPr lang="en-US" sz="2300" dirty="0" smtClean="0">
                <a:latin typeface="Comic Sans MS" pitchFamily="66" charset="0"/>
              </a:rPr>
              <a:t>the sponsor </a:t>
            </a:r>
            <a:r>
              <a:rPr lang="en-US" sz="2300" dirty="0">
                <a:latin typeface="Comic Sans MS" pitchFamily="66" charset="0"/>
              </a:rPr>
              <a:t>as </a:t>
            </a:r>
            <a:r>
              <a:rPr lang="en-US" sz="2300" dirty="0" smtClean="0">
                <a:latin typeface="Comic Sans MS" pitchFamily="66" charset="0"/>
              </a:rPr>
              <a:t>complete.”</a:t>
            </a:r>
            <a:endParaRPr lang="en-US" sz="2300" dirty="0">
              <a:latin typeface="Comic Sans MS" pitchFamily="66" charset="0"/>
            </a:endParaRPr>
          </a:p>
          <a:p>
            <a:pPr marL="342900" indent="-342900">
              <a:lnSpc>
                <a:spcPct val="90000"/>
              </a:lnSpc>
              <a:spcBef>
                <a:spcPct val="20000"/>
              </a:spcBef>
              <a:buClr>
                <a:srgbClr val="C00000"/>
              </a:buClr>
              <a:buSzPct val="75000"/>
              <a:buFont typeface="Wingdings" pitchFamily="2" charset="2"/>
              <a:buChar char="§"/>
            </a:pPr>
            <a:r>
              <a:rPr lang="en-US" sz="2300" dirty="0">
                <a:latin typeface="Comic Sans MS" pitchFamily="66" charset="0"/>
              </a:rPr>
              <a:t>Inefficiencies and errors </a:t>
            </a:r>
            <a:r>
              <a:rPr lang="en-US" sz="2300" dirty="0" smtClean="0">
                <a:latin typeface="Comic Sans MS" pitchFamily="66" charset="0"/>
              </a:rPr>
              <a:t>are minimized by replacing </a:t>
            </a:r>
            <a:r>
              <a:rPr lang="en-US" sz="2300" dirty="0">
                <a:latin typeface="Comic Sans MS" pitchFamily="66" charset="0"/>
              </a:rPr>
              <a:t>“assembly line” with “single touch” </a:t>
            </a:r>
            <a:r>
              <a:rPr lang="en-US" sz="2300" dirty="0" smtClean="0">
                <a:latin typeface="Comic Sans MS" pitchFamily="66" charset="0"/>
              </a:rPr>
              <a:t>system.</a:t>
            </a:r>
            <a:endParaRPr lang="en-US" sz="2300" dirty="0">
              <a:latin typeface="Comic Sans MS" pitchFamily="66" charset="0"/>
            </a:endParaRPr>
          </a:p>
        </p:txBody>
      </p:sp>
      <p:sp>
        <p:nvSpPr>
          <p:cNvPr id="863235" name="Rectangle 3"/>
          <p:cNvSpPr>
            <a:spLocks noChangeArrowheads="1"/>
          </p:cNvSpPr>
          <p:nvPr/>
        </p:nvSpPr>
        <p:spPr bwMode="auto">
          <a:xfrm>
            <a:off x="290513" y="152400"/>
            <a:ext cx="8675687" cy="701675"/>
          </a:xfrm>
          <a:prstGeom prst="rect">
            <a:avLst/>
          </a:prstGeom>
          <a:noFill/>
          <a:ln w="9525">
            <a:noFill/>
            <a:miter lim="800000"/>
            <a:headEnd/>
            <a:tailEnd/>
          </a:ln>
          <a:effectLst/>
        </p:spPr>
        <p:txBody>
          <a:bodyPr>
            <a:spAutoFit/>
          </a:bodyPr>
          <a:lstStyle/>
          <a:p>
            <a:pPr algn="ctr" eaLnBrk="1" hangingPunct="1">
              <a:defRPr/>
            </a:pPr>
            <a:r>
              <a:rPr lang="en-US" sz="4000" dirty="0">
                <a:solidFill>
                  <a:srgbClr val="C00000"/>
                </a:solidFill>
                <a:effectLst>
                  <a:outerShdw blurRad="38100" dist="38100" dir="2700000" algn="tl">
                    <a:srgbClr val="000000"/>
                  </a:outerShdw>
                </a:effectLst>
                <a:latin typeface="Comic Sans MS" pitchFamily="66" charset="0"/>
              </a:rPr>
              <a:t>Topic 1 – Organizational Structure</a:t>
            </a:r>
          </a:p>
        </p:txBody>
      </p:sp>
      <p:grpSp>
        <p:nvGrpSpPr>
          <p:cNvPr id="27652" name="Group 9"/>
          <p:cNvGrpSpPr>
            <a:grpSpLocks/>
          </p:cNvGrpSpPr>
          <p:nvPr/>
        </p:nvGrpSpPr>
        <p:grpSpPr bwMode="auto">
          <a:xfrm>
            <a:off x="76200" y="1447800"/>
            <a:ext cx="4343400" cy="4038600"/>
            <a:chOff x="0" y="912"/>
            <a:chExt cx="2736" cy="2544"/>
          </a:xfrm>
        </p:grpSpPr>
        <p:sp>
          <p:nvSpPr>
            <p:cNvPr id="27655" name="Rectangle 8"/>
            <p:cNvSpPr>
              <a:spLocks noChangeArrowheads="1"/>
            </p:cNvSpPr>
            <p:nvPr/>
          </p:nvSpPr>
          <p:spPr bwMode="auto">
            <a:xfrm>
              <a:off x="0" y="912"/>
              <a:ext cx="2736" cy="2544"/>
            </a:xfrm>
            <a:prstGeom prst="rect">
              <a:avLst/>
            </a:prstGeom>
            <a:solidFill>
              <a:schemeClr val="tx1"/>
            </a:solidFill>
            <a:ln w="12700">
              <a:solidFill>
                <a:schemeClr val="tx1"/>
              </a:solidFill>
              <a:miter lim="800000"/>
              <a:headEnd/>
              <a:tailEnd/>
            </a:ln>
          </p:spPr>
          <p:txBody>
            <a:bodyPr wrap="none" anchor="ctr"/>
            <a:lstStyle/>
            <a:p>
              <a:endParaRPr lang="en-US"/>
            </a:p>
          </p:txBody>
        </p:sp>
        <p:pic>
          <p:nvPicPr>
            <p:cNvPr id="27656" name="Picture 4" descr="Picture1"/>
            <p:cNvPicPr>
              <a:picLocks noChangeAspect="1" noChangeArrowheads="1"/>
            </p:cNvPicPr>
            <p:nvPr/>
          </p:nvPicPr>
          <p:blipFill>
            <a:blip r:embed="rId3" cstate="print"/>
            <a:srcRect/>
            <a:stretch>
              <a:fillRect/>
            </a:stretch>
          </p:blipFill>
          <p:spPr bwMode="auto">
            <a:xfrm>
              <a:off x="0" y="1538"/>
              <a:ext cx="2534" cy="1881"/>
            </a:xfrm>
            <a:prstGeom prst="rect">
              <a:avLst/>
            </a:prstGeom>
            <a:noFill/>
            <a:ln w="9525">
              <a:noFill/>
              <a:miter lim="800000"/>
              <a:headEnd/>
              <a:tailEnd/>
            </a:ln>
          </p:spPr>
        </p:pic>
      </p:grpSp>
      <p:sp>
        <p:nvSpPr>
          <p:cNvPr id="27653" name="Text Box 5"/>
          <p:cNvSpPr txBox="1">
            <a:spLocks noChangeArrowheads="1"/>
          </p:cNvSpPr>
          <p:nvPr/>
        </p:nvSpPr>
        <p:spPr bwMode="auto">
          <a:xfrm>
            <a:off x="122238" y="1697038"/>
            <a:ext cx="3724275"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FF0000"/>
                </a:solidFill>
                <a:latin typeface="Arial" charset="0"/>
              </a:rPr>
              <a:t>New Organization Chart</a:t>
            </a:r>
          </a:p>
        </p:txBody>
      </p:sp>
      <p:sp>
        <p:nvSpPr>
          <p:cNvPr id="27654" name="Text Box 6"/>
          <p:cNvSpPr txBox="1">
            <a:spLocks noChangeArrowheads="1"/>
          </p:cNvSpPr>
          <p:nvPr/>
        </p:nvSpPr>
        <p:spPr bwMode="auto">
          <a:xfrm>
            <a:off x="3429000" y="5029200"/>
            <a:ext cx="184150" cy="138113"/>
          </a:xfrm>
          <a:prstGeom prst="rect">
            <a:avLst/>
          </a:prstGeom>
          <a:noFill/>
          <a:ln w="12700">
            <a:noFill/>
            <a:miter lim="800000"/>
            <a:headEnd/>
            <a:tailEnd/>
          </a:ln>
        </p:spPr>
        <p:txBody>
          <a:bodyPr wrap="none">
            <a:spAutoFit/>
          </a:bodyPr>
          <a:lstStyle/>
          <a:p>
            <a:endParaRPr lang="en-US"/>
          </a:p>
        </p:txBody>
      </p:sp>
      <p:sp>
        <p:nvSpPr>
          <p:cNvPr id="2" name="TextBox 1"/>
          <p:cNvSpPr txBox="1"/>
          <p:nvPr/>
        </p:nvSpPr>
        <p:spPr>
          <a:xfrm>
            <a:off x="0" y="5923002"/>
            <a:ext cx="8991600" cy="707886"/>
          </a:xfrm>
          <a:prstGeom prst="rect">
            <a:avLst/>
          </a:prstGeom>
          <a:noFill/>
        </p:spPr>
        <p:txBody>
          <a:bodyPr wrap="square" rtlCol="0">
            <a:spAutoFit/>
          </a:bodyPr>
          <a:lstStyle/>
          <a:p>
            <a:pPr algn="ctr"/>
            <a:r>
              <a:rPr lang="en-US" sz="4000" b="1" dirty="0" smtClean="0">
                <a:solidFill>
                  <a:schemeClr val="bg1">
                    <a:lumMod val="25000"/>
                  </a:schemeClr>
                </a:solidFill>
                <a:effectLst>
                  <a:outerShdw blurRad="38100" dist="38100" dir="2700000" algn="tl">
                    <a:srgbClr val="000000">
                      <a:alpha val="43137"/>
                    </a:srgbClr>
                  </a:outerShdw>
                </a:effectLst>
                <a:latin typeface="Comic Sans MS" pitchFamily="66" charset="0"/>
              </a:rPr>
              <a:t>OHIO – Only handle it once!</a:t>
            </a:r>
            <a:endParaRPr lang="en-US" sz="4000" b="1" dirty="0">
              <a:solidFill>
                <a:schemeClr val="bg1">
                  <a:lumMod val="25000"/>
                </a:schemeClr>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632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32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6323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3234" name="Rectangle 2"/>
          <p:cNvSpPr>
            <a:spLocks noChangeArrowheads="1"/>
          </p:cNvSpPr>
          <p:nvPr/>
        </p:nvSpPr>
        <p:spPr bwMode="auto">
          <a:xfrm>
            <a:off x="4495800" y="914400"/>
            <a:ext cx="4470400" cy="4953000"/>
          </a:xfrm>
          <a:prstGeom prst="rect">
            <a:avLst/>
          </a:prstGeom>
          <a:noFill/>
          <a:ln w="9525">
            <a:noFill/>
            <a:miter lim="800000"/>
            <a:headEnd/>
            <a:tailEnd/>
          </a:ln>
        </p:spPr>
        <p:txBody>
          <a:bodyPr/>
          <a:lstStyle/>
          <a:p>
            <a:pPr marL="342900" indent="-342900">
              <a:lnSpc>
                <a:spcPct val="90000"/>
              </a:lnSpc>
              <a:spcBef>
                <a:spcPct val="20000"/>
              </a:spcBef>
              <a:buClr>
                <a:srgbClr val="C00000"/>
              </a:buClr>
              <a:buSzPct val="75000"/>
              <a:buFont typeface="Wingdings" pitchFamily="2" charset="2"/>
              <a:buChar char="§"/>
            </a:pPr>
            <a:r>
              <a:rPr lang="en-US" sz="2300" dirty="0">
                <a:latin typeface="Comic Sans MS" pitchFamily="66" charset="0"/>
              </a:rPr>
              <a:t>Each primary </a:t>
            </a:r>
            <a:r>
              <a:rPr lang="en-US" sz="2300" dirty="0" smtClean="0">
                <a:latin typeface="Comic Sans MS" pitchFamily="66" charset="0"/>
              </a:rPr>
              <a:t>“product” </a:t>
            </a:r>
            <a:r>
              <a:rPr lang="en-US" sz="2300" dirty="0">
                <a:latin typeface="Comic Sans MS" pitchFamily="66" charset="0"/>
              </a:rPr>
              <a:t>(proposals </a:t>
            </a:r>
            <a:r>
              <a:rPr lang="en-US" sz="2300" dirty="0" smtClean="0">
                <a:latin typeface="Comic Sans MS" pitchFamily="66" charset="0"/>
              </a:rPr>
              <a:t>and </a:t>
            </a:r>
            <a:r>
              <a:rPr lang="en-US" sz="2300" dirty="0">
                <a:latin typeface="Comic Sans MS" pitchFamily="66" charset="0"/>
              </a:rPr>
              <a:t>awards) is assigned to </a:t>
            </a:r>
            <a:r>
              <a:rPr lang="en-US" sz="2300" dirty="0" smtClean="0">
                <a:latin typeface="Comic Sans MS" pitchFamily="66" charset="0"/>
              </a:rPr>
              <a:t>a different person/group, thus eliminating conflicting priorities. </a:t>
            </a:r>
          </a:p>
          <a:p>
            <a:pPr marL="342900" indent="-342900">
              <a:lnSpc>
                <a:spcPct val="90000"/>
              </a:lnSpc>
              <a:spcBef>
                <a:spcPct val="20000"/>
              </a:spcBef>
              <a:buClr>
                <a:srgbClr val="C00000"/>
              </a:buClr>
              <a:buSzPct val="75000"/>
              <a:buFont typeface="Wingdings" pitchFamily="2" charset="2"/>
              <a:buChar char="§"/>
            </a:pPr>
            <a:r>
              <a:rPr lang="en-US" sz="2300" dirty="0">
                <a:latin typeface="Comic Sans MS" pitchFamily="66" charset="0"/>
              </a:rPr>
              <a:t>R</a:t>
            </a:r>
            <a:r>
              <a:rPr lang="en-US" sz="2300" dirty="0" smtClean="0">
                <a:latin typeface="Comic Sans MS" pitchFamily="66" charset="0"/>
              </a:rPr>
              <a:t>esponsibility is clarified – a proposal is transferred </a:t>
            </a:r>
            <a:r>
              <a:rPr lang="en-US" sz="2300" dirty="0">
                <a:latin typeface="Comic Sans MS" pitchFamily="66" charset="0"/>
              </a:rPr>
              <a:t>to Award Management when </a:t>
            </a:r>
            <a:r>
              <a:rPr lang="en-US" sz="2300" dirty="0" smtClean="0">
                <a:latin typeface="Comic Sans MS" pitchFamily="66" charset="0"/>
              </a:rPr>
              <a:t>it is “accepted </a:t>
            </a:r>
            <a:r>
              <a:rPr lang="en-US" sz="2300" dirty="0">
                <a:latin typeface="Comic Sans MS" pitchFamily="66" charset="0"/>
              </a:rPr>
              <a:t>by </a:t>
            </a:r>
            <a:r>
              <a:rPr lang="en-US" sz="2300" dirty="0" smtClean="0">
                <a:latin typeface="Comic Sans MS" pitchFamily="66" charset="0"/>
              </a:rPr>
              <a:t>the sponsor </a:t>
            </a:r>
            <a:r>
              <a:rPr lang="en-US" sz="2300" dirty="0">
                <a:latin typeface="Comic Sans MS" pitchFamily="66" charset="0"/>
              </a:rPr>
              <a:t>as </a:t>
            </a:r>
            <a:r>
              <a:rPr lang="en-US" sz="2300" dirty="0" smtClean="0">
                <a:latin typeface="Comic Sans MS" pitchFamily="66" charset="0"/>
              </a:rPr>
              <a:t>complete.”</a:t>
            </a:r>
            <a:endParaRPr lang="en-US" sz="2300" dirty="0">
              <a:latin typeface="Comic Sans MS" pitchFamily="66" charset="0"/>
            </a:endParaRPr>
          </a:p>
          <a:p>
            <a:pPr marL="342900" indent="-342900">
              <a:lnSpc>
                <a:spcPct val="90000"/>
              </a:lnSpc>
              <a:spcBef>
                <a:spcPct val="20000"/>
              </a:spcBef>
              <a:buClr>
                <a:srgbClr val="C00000"/>
              </a:buClr>
              <a:buSzPct val="75000"/>
              <a:buFont typeface="Wingdings" pitchFamily="2" charset="2"/>
              <a:buChar char="§"/>
            </a:pPr>
            <a:r>
              <a:rPr lang="en-US" sz="2300" dirty="0">
                <a:latin typeface="Comic Sans MS" pitchFamily="66" charset="0"/>
              </a:rPr>
              <a:t>Inefficiencies and errors </a:t>
            </a:r>
            <a:r>
              <a:rPr lang="en-US" sz="2300" dirty="0" smtClean="0">
                <a:latin typeface="Comic Sans MS" pitchFamily="66" charset="0"/>
              </a:rPr>
              <a:t>are minimized by replacing </a:t>
            </a:r>
            <a:r>
              <a:rPr lang="en-US" sz="2300" dirty="0">
                <a:latin typeface="Comic Sans MS" pitchFamily="66" charset="0"/>
              </a:rPr>
              <a:t>“assembly line” with “single touch” </a:t>
            </a:r>
            <a:r>
              <a:rPr lang="en-US" sz="2300" dirty="0" smtClean="0">
                <a:latin typeface="Comic Sans MS" pitchFamily="66" charset="0"/>
              </a:rPr>
              <a:t>system.</a:t>
            </a:r>
            <a:endParaRPr lang="en-US" sz="2300" dirty="0">
              <a:latin typeface="Comic Sans MS" pitchFamily="66" charset="0"/>
            </a:endParaRPr>
          </a:p>
        </p:txBody>
      </p:sp>
      <p:sp>
        <p:nvSpPr>
          <p:cNvPr id="863235" name="Rectangle 3"/>
          <p:cNvSpPr>
            <a:spLocks noChangeArrowheads="1"/>
          </p:cNvSpPr>
          <p:nvPr/>
        </p:nvSpPr>
        <p:spPr bwMode="auto">
          <a:xfrm>
            <a:off x="290513" y="152400"/>
            <a:ext cx="8675687" cy="701675"/>
          </a:xfrm>
          <a:prstGeom prst="rect">
            <a:avLst/>
          </a:prstGeom>
          <a:noFill/>
          <a:ln w="9525">
            <a:noFill/>
            <a:miter lim="800000"/>
            <a:headEnd/>
            <a:tailEnd/>
          </a:ln>
          <a:effectLst/>
        </p:spPr>
        <p:txBody>
          <a:bodyPr>
            <a:spAutoFit/>
          </a:bodyPr>
          <a:lstStyle/>
          <a:p>
            <a:pPr algn="ctr" eaLnBrk="1" hangingPunct="1">
              <a:defRPr/>
            </a:pPr>
            <a:r>
              <a:rPr lang="en-US" sz="4000" dirty="0">
                <a:solidFill>
                  <a:srgbClr val="C00000"/>
                </a:solidFill>
                <a:effectLst>
                  <a:outerShdw blurRad="38100" dist="38100" dir="2700000" algn="tl">
                    <a:srgbClr val="000000"/>
                  </a:outerShdw>
                </a:effectLst>
                <a:latin typeface="Comic Sans MS" pitchFamily="66" charset="0"/>
              </a:rPr>
              <a:t>Topic 1 – Organizational Structure</a:t>
            </a:r>
          </a:p>
        </p:txBody>
      </p:sp>
      <p:grpSp>
        <p:nvGrpSpPr>
          <p:cNvPr id="27652" name="Group 9"/>
          <p:cNvGrpSpPr>
            <a:grpSpLocks/>
          </p:cNvGrpSpPr>
          <p:nvPr/>
        </p:nvGrpSpPr>
        <p:grpSpPr bwMode="auto">
          <a:xfrm>
            <a:off x="76200" y="1447800"/>
            <a:ext cx="4343400" cy="4038600"/>
            <a:chOff x="0" y="912"/>
            <a:chExt cx="2736" cy="2544"/>
          </a:xfrm>
        </p:grpSpPr>
        <p:sp>
          <p:nvSpPr>
            <p:cNvPr id="27655" name="Rectangle 8"/>
            <p:cNvSpPr>
              <a:spLocks noChangeArrowheads="1"/>
            </p:cNvSpPr>
            <p:nvPr/>
          </p:nvSpPr>
          <p:spPr bwMode="auto">
            <a:xfrm>
              <a:off x="0" y="912"/>
              <a:ext cx="2736" cy="2544"/>
            </a:xfrm>
            <a:prstGeom prst="rect">
              <a:avLst/>
            </a:prstGeom>
            <a:solidFill>
              <a:schemeClr val="tx1"/>
            </a:solidFill>
            <a:ln w="12700">
              <a:solidFill>
                <a:schemeClr val="tx1"/>
              </a:solidFill>
              <a:miter lim="800000"/>
              <a:headEnd/>
              <a:tailEnd/>
            </a:ln>
          </p:spPr>
          <p:txBody>
            <a:bodyPr wrap="none" anchor="ctr"/>
            <a:lstStyle/>
            <a:p>
              <a:endParaRPr lang="en-US"/>
            </a:p>
          </p:txBody>
        </p:sp>
        <p:pic>
          <p:nvPicPr>
            <p:cNvPr id="27656" name="Picture 4" descr="Picture1"/>
            <p:cNvPicPr>
              <a:picLocks noChangeAspect="1" noChangeArrowheads="1"/>
            </p:cNvPicPr>
            <p:nvPr/>
          </p:nvPicPr>
          <p:blipFill>
            <a:blip r:embed="rId3" cstate="print"/>
            <a:srcRect/>
            <a:stretch>
              <a:fillRect/>
            </a:stretch>
          </p:blipFill>
          <p:spPr bwMode="auto">
            <a:xfrm>
              <a:off x="0" y="1538"/>
              <a:ext cx="2534" cy="1881"/>
            </a:xfrm>
            <a:prstGeom prst="rect">
              <a:avLst/>
            </a:prstGeom>
            <a:noFill/>
            <a:ln w="9525">
              <a:noFill/>
              <a:miter lim="800000"/>
              <a:headEnd/>
              <a:tailEnd/>
            </a:ln>
          </p:spPr>
        </p:pic>
      </p:grpSp>
      <p:sp>
        <p:nvSpPr>
          <p:cNvPr id="27653" name="Text Box 5"/>
          <p:cNvSpPr txBox="1">
            <a:spLocks noChangeArrowheads="1"/>
          </p:cNvSpPr>
          <p:nvPr/>
        </p:nvSpPr>
        <p:spPr bwMode="auto">
          <a:xfrm>
            <a:off x="122238" y="1697038"/>
            <a:ext cx="3724275"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FF0000"/>
                </a:solidFill>
                <a:latin typeface="Arial" charset="0"/>
              </a:rPr>
              <a:t>New Organization Chart</a:t>
            </a:r>
          </a:p>
        </p:txBody>
      </p:sp>
      <p:sp>
        <p:nvSpPr>
          <p:cNvPr id="27654" name="Text Box 6"/>
          <p:cNvSpPr txBox="1">
            <a:spLocks noChangeArrowheads="1"/>
          </p:cNvSpPr>
          <p:nvPr/>
        </p:nvSpPr>
        <p:spPr bwMode="auto">
          <a:xfrm>
            <a:off x="3429000" y="5029200"/>
            <a:ext cx="184150" cy="138113"/>
          </a:xfrm>
          <a:prstGeom prst="rect">
            <a:avLst/>
          </a:prstGeom>
          <a:noFill/>
          <a:ln w="12700">
            <a:noFill/>
            <a:miter lim="800000"/>
            <a:headEnd/>
            <a:tailEnd/>
          </a:ln>
        </p:spPr>
        <p:txBody>
          <a:bodyPr wrap="none">
            <a:spAutoFit/>
          </a:bodyPr>
          <a:lstStyle/>
          <a:p>
            <a:endParaRPr lang="en-US"/>
          </a:p>
        </p:txBody>
      </p:sp>
      <p:sp>
        <p:nvSpPr>
          <p:cNvPr id="2" name="TextBox 1"/>
          <p:cNvSpPr txBox="1"/>
          <p:nvPr/>
        </p:nvSpPr>
        <p:spPr>
          <a:xfrm>
            <a:off x="0" y="5791198"/>
            <a:ext cx="9144000" cy="1015663"/>
          </a:xfrm>
          <a:prstGeom prst="rect">
            <a:avLst/>
          </a:prstGeom>
          <a:noFill/>
        </p:spPr>
        <p:txBody>
          <a:bodyPr wrap="square" rtlCol="0">
            <a:spAutoFit/>
          </a:bodyPr>
          <a:lstStyle/>
          <a:p>
            <a:pPr algn="ctr"/>
            <a:r>
              <a:rPr lang="en-US" sz="3000" b="1" dirty="0" smtClean="0">
                <a:solidFill>
                  <a:schemeClr val="bg1">
                    <a:lumMod val="25000"/>
                  </a:schemeClr>
                </a:solidFill>
                <a:effectLst>
                  <a:outerShdw blurRad="38100" dist="38100" dir="2700000" algn="tl">
                    <a:srgbClr val="000000">
                      <a:alpha val="43137"/>
                    </a:srgbClr>
                  </a:outerShdw>
                </a:effectLst>
                <a:latin typeface="Comic Sans MS" pitchFamily="66" charset="0"/>
              </a:rPr>
              <a:t>Organizing </a:t>
            </a:r>
            <a:r>
              <a:rPr lang="en-US" sz="3000" b="1" dirty="0">
                <a:solidFill>
                  <a:schemeClr val="bg1">
                    <a:lumMod val="25000"/>
                  </a:schemeClr>
                </a:solidFill>
                <a:effectLst>
                  <a:outerShdw blurRad="38100" dist="38100" dir="2700000" algn="tl">
                    <a:srgbClr val="000000">
                      <a:alpha val="43137"/>
                    </a:srgbClr>
                  </a:outerShdw>
                </a:effectLst>
                <a:latin typeface="Comic Sans MS" pitchFamily="66" charset="0"/>
              </a:rPr>
              <a:t>the Award Management </a:t>
            </a:r>
            <a:r>
              <a:rPr lang="en-US" sz="3000" b="1" dirty="0" smtClean="0">
                <a:solidFill>
                  <a:schemeClr val="bg1">
                    <a:lumMod val="25000"/>
                  </a:schemeClr>
                </a:solidFill>
                <a:effectLst>
                  <a:outerShdw blurRad="38100" dist="38100" dir="2700000" algn="tl">
                    <a:srgbClr val="000000">
                      <a:alpha val="43137"/>
                    </a:srgbClr>
                  </a:outerShdw>
                </a:effectLst>
                <a:latin typeface="Comic Sans MS" pitchFamily="66" charset="0"/>
              </a:rPr>
              <a:t>Unit to serve Campus Units improved Customer Service!  </a:t>
            </a:r>
            <a:endParaRPr lang="en-US" sz="3000" b="1" dirty="0">
              <a:solidFill>
                <a:schemeClr val="bg1">
                  <a:lumMod val="25000"/>
                </a:schemeClr>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545397833"/>
      </p:ext>
    </p:extLst>
  </p:cSld>
  <p:clrMapOvr>
    <a:masterClrMapping/>
  </p:clrMapOvr>
  <p:transition advClick="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 y="-228600"/>
            <a:ext cx="9144000" cy="1143000"/>
          </a:xfrm>
        </p:spPr>
        <p:txBody>
          <a:bodyPr/>
          <a:lstStyle/>
          <a:p>
            <a:pPr algn="ctr" eaLnBrk="1" hangingPunct="1">
              <a:defRPr/>
            </a:pPr>
            <a:r>
              <a:rPr lang="en-US" sz="4000" dirty="0" smtClean="0">
                <a:solidFill>
                  <a:srgbClr val="C00000"/>
                </a:solidFill>
                <a:effectLst>
                  <a:outerShdw blurRad="38100" dist="38100" dir="2700000" algn="tl">
                    <a:srgbClr val="000000"/>
                  </a:outerShdw>
                </a:effectLst>
                <a:latin typeface="Comic Sans MS" pitchFamily="66" charset="0"/>
              </a:rPr>
              <a:t>Topic 2 – Use of Automation</a:t>
            </a:r>
            <a:endParaRPr lang="en-US" sz="4000" dirty="0">
              <a:solidFill>
                <a:srgbClr val="C00000"/>
              </a:solidFill>
              <a:effectLst>
                <a:outerShdw blurRad="38100" dist="38100" dir="2700000" algn="tl">
                  <a:srgbClr val="000000"/>
                </a:outerShdw>
              </a:effectLst>
              <a:latin typeface="Comic Sans MS" pitchFamily="66" charset="0"/>
            </a:endParaRPr>
          </a:p>
        </p:txBody>
      </p:sp>
      <p:sp>
        <p:nvSpPr>
          <p:cNvPr id="865283" name="Rectangle 3"/>
          <p:cNvSpPr>
            <a:spLocks noGrp="1" noChangeArrowheads="1"/>
          </p:cNvSpPr>
          <p:nvPr>
            <p:ph type="body" idx="1"/>
          </p:nvPr>
        </p:nvSpPr>
        <p:spPr>
          <a:xfrm>
            <a:off x="0" y="990600"/>
            <a:ext cx="8839200" cy="4200525"/>
          </a:xfrm>
        </p:spPr>
        <p:txBody>
          <a:bodyPr/>
          <a:lstStyle/>
          <a:p>
            <a:pPr>
              <a:lnSpc>
                <a:spcPct val="90000"/>
              </a:lnSpc>
              <a:buClr>
                <a:schemeClr val="bg1">
                  <a:lumMod val="25000"/>
                </a:schemeClr>
              </a:buClr>
              <a:buFont typeface="Wingdings" pitchFamily="2" charset="2"/>
              <a:buChar char="q"/>
            </a:pPr>
            <a:r>
              <a:rPr lang="en-US" sz="2800" dirty="0" err="1" smtClean="0">
                <a:latin typeface="Comic Sans MS" pitchFamily="66" charset="0"/>
              </a:rPr>
              <a:t>RAMSeS</a:t>
            </a:r>
            <a:r>
              <a:rPr lang="en-US" sz="2800" dirty="0" smtClean="0">
                <a:latin typeface="Comic Sans MS" pitchFamily="66" charset="0"/>
              </a:rPr>
              <a:t> – Proposal Administration System </a:t>
            </a:r>
          </a:p>
          <a:p>
            <a:pPr marL="0" indent="0">
              <a:lnSpc>
                <a:spcPct val="90000"/>
              </a:lnSpc>
              <a:buClr>
                <a:srgbClr val="C00000"/>
              </a:buClr>
              <a:buNone/>
            </a:pPr>
            <a:endParaRPr lang="en-US" sz="800" dirty="0" smtClean="0">
              <a:latin typeface="Comic Sans MS" pitchFamily="66" charset="0"/>
            </a:endParaRPr>
          </a:p>
          <a:p>
            <a:pPr marL="685800" lvl="2" indent="228600">
              <a:lnSpc>
                <a:spcPct val="90000"/>
              </a:lnSpc>
              <a:buClr>
                <a:schemeClr val="bg1">
                  <a:lumMod val="25000"/>
                </a:schemeClr>
              </a:buClr>
              <a:buFont typeface="Arial" pitchFamily="34" charset="0"/>
              <a:buChar char="•"/>
            </a:pPr>
            <a:r>
              <a:rPr lang="en-US" sz="2600" u="sng" dirty="0" smtClean="0">
                <a:solidFill>
                  <a:schemeClr val="bg1">
                    <a:lumMod val="25000"/>
                  </a:schemeClr>
                </a:solidFill>
                <a:latin typeface="Comic Sans MS" pitchFamily="66" charset="0"/>
              </a:rPr>
              <a:t>Transparency</a:t>
            </a:r>
            <a:r>
              <a:rPr lang="en-US" sz="2600" dirty="0" smtClean="0">
                <a:latin typeface="Comic Sans MS" pitchFamily="66" charset="0"/>
              </a:rPr>
              <a:t> - Share as much detail as possible 	with campus, e.g</a:t>
            </a:r>
            <a:r>
              <a:rPr lang="en-US" sz="2600" dirty="0">
                <a:latin typeface="Comic Sans MS" pitchFamily="66" charset="0"/>
              </a:rPr>
              <a:t>., </a:t>
            </a:r>
            <a:r>
              <a:rPr lang="en-US" sz="2600" dirty="0" smtClean="0">
                <a:latin typeface="Comic Sans MS" pitchFamily="66" charset="0"/>
              </a:rPr>
              <a:t>proposal status and grant </a:t>
            </a:r>
            <a:r>
              <a:rPr lang="en-US" sz="2600" u="sng" dirty="0">
                <a:solidFill>
                  <a:schemeClr val="bg1">
                    <a:lumMod val="25000"/>
                  </a:schemeClr>
                </a:solidFill>
                <a:latin typeface="Comic Sans MS" pitchFamily="66" charset="0"/>
              </a:rPr>
              <a:t>salary </a:t>
            </a:r>
            <a:r>
              <a:rPr lang="en-US" sz="2600" dirty="0" smtClean="0">
                <a:solidFill>
                  <a:schemeClr val="bg1">
                    <a:lumMod val="25000"/>
                  </a:schemeClr>
                </a:solidFill>
                <a:latin typeface="Comic Sans MS" pitchFamily="66" charset="0"/>
              </a:rPr>
              <a:t>	</a:t>
            </a:r>
            <a:r>
              <a:rPr lang="en-US" sz="2600" u="sng" dirty="0" smtClean="0">
                <a:solidFill>
                  <a:schemeClr val="bg1">
                    <a:lumMod val="25000"/>
                  </a:schemeClr>
                </a:solidFill>
                <a:latin typeface="Comic Sans MS" pitchFamily="66" charset="0"/>
              </a:rPr>
              <a:t>access</a:t>
            </a:r>
            <a:r>
              <a:rPr lang="en-US" sz="2600" dirty="0" smtClean="0">
                <a:solidFill>
                  <a:schemeClr val="bg1">
                    <a:lumMod val="25000"/>
                  </a:schemeClr>
                </a:solidFill>
                <a:latin typeface="Comic Sans MS" pitchFamily="66" charset="0"/>
              </a:rPr>
              <a:t> </a:t>
            </a:r>
            <a:r>
              <a:rPr lang="en-US" sz="2600" dirty="0">
                <a:latin typeface="Comic Sans MS" pitchFamily="66" charset="0"/>
              </a:rPr>
              <a:t>for faculty </a:t>
            </a:r>
            <a:r>
              <a:rPr lang="en-US" sz="2600" dirty="0" smtClean="0">
                <a:latin typeface="Comic Sans MS" pitchFamily="66" charset="0"/>
              </a:rPr>
              <a:t>outside </a:t>
            </a:r>
            <a:r>
              <a:rPr lang="en-US" sz="2600" dirty="0">
                <a:latin typeface="Comic Sans MS" pitchFamily="66" charset="0"/>
              </a:rPr>
              <a:t>PI’s department on a </a:t>
            </a:r>
            <a:r>
              <a:rPr lang="en-US" sz="2600" dirty="0" smtClean="0">
                <a:latin typeface="Comic Sans MS" pitchFamily="66" charset="0"/>
              </a:rPr>
              <a:t>	need-to-know-basis.</a:t>
            </a:r>
          </a:p>
          <a:p>
            <a:pPr marL="685800" lvl="2" indent="228600">
              <a:lnSpc>
                <a:spcPct val="90000"/>
              </a:lnSpc>
              <a:buClr>
                <a:schemeClr val="bg1">
                  <a:lumMod val="25000"/>
                </a:schemeClr>
              </a:buClr>
              <a:buFont typeface="Arial" pitchFamily="34" charset="0"/>
              <a:buChar char="•"/>
            </a:pPr>
            <a:r>
              <a:rPr lang="en-US" sz="2600" dirty="0" smtClean="0">
                <a:latin typeface="Comic Sans MS" pitchFamily="66" charset="0"/>
              </a:rPr>
              <a:t>Increase </a:t>
            </a:r>
            <a:r>
              <a:rPr lang="en-US" sz="2600" u="sng" dirty="0" smtClean="0">
                <a:solidFill>
                  <a:schemeClr val="bg1">
                    <a:lumMod val="25000"/>
                  </a:schemeClr>
                </a:solidFill>
                <a:latin typeface="Comic Sans MS" pitchFamily="66" charset="0"/>
              </a:rPr>
              <a:t>functionality</a:t>
            </a:r>
            <a:r>
              <a:rPr lang="en-US" sz="2600" dirty="0" smtClean="0">
                <a:latin typeface="Comic Sans MS" pitchFamily="66" charset="0"/>
              </a:rPr>
              <a:t>, e.g., add a </a:t>
            </a:r>
            <a:r>
              <a:rPr lang="en-US" sz="2600" u="sng" dirty="0" smtClean="0">
                <a:solidFill>
                  <a:schemeClr val="bg1">
                    <a:lumMod val="25000"/>
                  </a:schemeClr>
                </a:solidFill>
                <a:latin typeface="Comic Sans MS" pitchFamily="66" charset="0"/>
              </a:rPr>
              <a:t>subcontract </a:t>
            </a:r>
            <a:r>
              <a:rPr lang="en-US" sz="2600" dirty="0" smtClean="0">
                <a:solidFill>
                  <a:schemeClr val="bg1">
                    <a:lumMod val="25000"/>
                  </a:schemeClr>
                </a:solidFill>
                <a:latin typeface="Comic Sans MS" pitchFamily="66" charset="0"/>
              </a:rPr>
              <a:t>	</a:t>
            </a:r>
            <a:r>
              <a:rPr lang="en-US" sz="2600" u="sng" dirty="0" smtClean="0">
                <a:solidFill>
                  <a:schemeClr val="bg1">
                    <a:lumMod val="25000"/>
                  </a:schemeClr>
                </a:solidFill>
                <a:latin typeface="Comic Sans MS" pitchFamily="66" charset="0"/>
              </a:rPr>
              <a:t>module</a:t>
            </a:r>
            <a:r>
              <a:rPr lang="en-US" sz="2600" dirty="0" smtClean="0">
                <a:latin typeface="Comic Sans MS" pitchFamily="66" charset="0"/>
              </a:rPr>
              <a:t> that allows campus units to enter key 	information such as budget, Scope of Work.</a:t>
            </a:r>
          </a:p>
          <a:p>
            <a:pPr marL="914400" lvl="2" indent="0">
              <a:lnSpc>
                <a:spcPct val="90000"/>
              </a:lnSpc>
              <a:buClr>
                <a:srgbClr val="C00000"/>
              </a:buClr>
              <a:buNone/>
            </a:pPr>
            <a:endParaRPr lang="en-US" sz="800" dirty="0" smtClean="0">
              <a:latin typeface="Comic Sans MS" pitchFamily="66" charset="0"/>
            </a:endParaRPr>
          </a:p>
          <a:p>
            <a:pPr>
              <a:lnSpc>
                <a:spcPct val="90000"/>
              </a:lnSpc>
              <a:buClr>
                <a:schemeClr val="bg1">
                  <a:lumMod val="25000"/>
                </a:schemeClr>
              </a:buClr>
              <a:buFont typeface="Wingdings" pitchFamily="2" charset="2"/>
              <a:buChar char="q"/>
            </a:pPr>
            <a:r>
              <a:rPr lang="en-US" sz="2800" dirty="0" smtClean="0">
                <a:latin typeface="Comic Sans MS" pitchFamily="66" charset="0"/>
              </a:rPr>
              <a:t>Electronic Sponsor Invoicing System </a:t>
            </a:r>
          </a:p>
          <a:p>
            <a:pPr marL="749300" lvl="3" indent="165100">
              <a:buClr>
                <a:schemeClr val="bg1">
                  <a:lumMod val="25000"/>
                </a:schemeClr>
              </a:buClr>
              <a:buFont typeface="Arial" pitchFamily="34" charset="0"/>
              <a:buChar char="•"/>
            </a:pPr>
            <a:r>
              <a:rPr lang="en-US" sz="2600" dirty="0" smtClean="0">
                <a:latin typeface="Comic Sans MS" pitchFamily="66" charset="0"/>
              </a:rPr>
              <a:t>The current manual process was labor-intensive 	and did not take advantage of “repeat monthly 	data entries.”</a:t>
            </a:r>
          </a:p>
          <a:p>
            <a:pPr marL="749300" lvl="3" indent="165100">
              <a:buClr>
                <a:schemeClr val="bg1">
                  <a:lumMod val="25000"/>
                </a:schemeClr>
              </a:buClr>
              <a:buFont typeface="Arial" pitchFamily="34" charset="0"/>
              <a:buChar char="•"/>
            </a:pPr>
            <a:r>
              <a:rPr lang="en-US" sz="2600" dirty="0">
                <a:latin typeface="Comic Sans MS" pitchFamily="66" charset="0"/>
              </a:rPr>
              <a:t> </a:t>
            </a:r>
            <a:r>
              <a:rPr lang="en-US" sz="2600" dirty="0" smtClean="0">
                <a:latin typeface="Comic Sans MS" pitchFamily="66" charset="0"/>
              </a:rPr>
              <a:t>Implement an automated with review system.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528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528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528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528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652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228600"/>
            <a:ext cx="9525000" cy="1295400"/>
          </a:xfrm>
        </p:spPr>
        <p:txBody>
          <a:bodyPr/>
          <a:lstStyle/>
          <a:p>
            <a:pPr algn="ctr">
              <a:defRPr/>
            </a:pPr>
            <a:r>
              <a:rPr lang="en-US" sz="3600" dirty="0" smtClean="0">
                <a:solidFill>
                  <a:srgbClr val="C00000"/>
                </a:solidFill>
                <a:effectLst>
                  <a:outerShdw blurRad="38100" dist="38100" dir="2700000" algn="tl">
                    <a:srgbClr val="000000"/>
                  </a:outerShdw>
                </a:effectLst>
                <a:latin typeface="Comic Sans MS" pitchFamily="66" charset="0"/>
              </a:rPr>
              <a:t>Topic 3 – Policy, Procedures, Workflow, Priorities &amp; Effort Duplication</a:t>
            </a:r>
            <a:endParaRPr lang="en-US" sz="3600" b="1" dirty="0" smtClean="0">
              <a:solidFill>
                <a:srgbClr val="C00000"/>
              </a:solidFill>
              <a:latin typeface="Comic Sans MS" pitchFamily="66" charset="0"/>
            </a:endParaRPr>
          </a:p>
        </p:txBody>
      </p:sp>
      <p:sp>
        <p:nvSpPr>
          <p:cNvPr id="867331" name="Rectangle 3"/>
          <p:cNvSpPr>
            <a:spLocks noGrp="1" noChangeArrowheads="1"/>
          </p:cNvSpPr>
          <p:nvPr>
            <p:ph type="body" idx="1"/>
          </p:nvPr>
        </p:nvSpPr>
        <p:spPr>
          <a:xfrm>
            <a:off x="0" y="1752600"/>
            <a:ext cx="8839200" cy="4343400"/>
          </a:xfrm>
        </p:spPr>
        <p:txBody>
          <a:bodyPr/>
          <a:lstStyle/>
          <a:p>
            <a:pPr>
              <a:buClr>
                <a:schemeClr val="tx1">
                  <a:lumMod val="85000"/>
                  <a:lumOff val="15000"/>
                </a:schemeClr>
              </a:buClr>
              <a:buFont typeface="Wingdings" pitchFamily="2" charset="2"/>
              <a:buChar char="q"/>
            </a:pPr>
            <a:r>
              <a:rPr lang="en-US" sz="2800" u="sng" dirty="0" smtClean="0">
                <a:latin typeface="Comic Sans MS" pitchFamily="66" charset="0"/>
              </a:rPr>
              <a:t>Eliminate duplicate review</a:t>
            </a:r>
            <a:r>
              <a:rPr lang="en-US" sz="2800" dirty="0" smtClean="0">
                <a:latin typeface="Comic Sans MS" pitchFamily="66" charset="0"/>
              </a:rPr>
              <a:t> of transactions by multiple central offices, e.g., if travel forms are approved by the travel accounting office, OSR should accept without further review.  If the quality of review is a problem, the two Directors should resolve through training or other action.</a:t>
            </a:r>
          </a:p>
          <a:p>
            <a:pPr>
              <a:buClr>
                <a:schemeClr val="tx1">
                  <a:lumMod val="85000"/>
                  <a:lumOff val="15000"/>
                </a:schemeClr>
              </a:buClr>
              <a:buFont typeface="Wingdings" pitchFamily="2" charset="2"/>
              <a:buChar char="q"/>
            </a:pPr>
            <a:endParaRPr lang="en-US" sz="800" dirty="0" smtClean="0">
              <a:latin typeface="Comic Sans MS" pitchFamily="66" charset="0"/>
            </a:endParaRPr>
          </a:p>
          <a:p>
            <a:pPr>
              <a:buClr>
                <a:schemeClr val="tx1">
                  <a:lumMod val="85000"/>
                  <a:lumOff val="15000"/>
                </a:schemeClr>
              </a:buClr>
              <a:buFont typeface="Wingdings" pitchFamily="2" charset="2"/>
              <a:buChar char="q"/>
            </a:pPr>
            <a:r>
              <a:rPr lang="en-US" sz="2800" u="sng" dirty="0" smtClean="0">
                <a:latin typeface="Comic Sans MS" pitchFamily="66" charset="0"/>
              </a:rPr>
              <a:t>Simplify budget set-up</a:t>
            </a:r>
            <a:r>
              <a:rPr lang="en-US" sz="2800" dirty="0" smtClean="0">
                <a:latin typeface="Comic Sans MS" pitchFamily="66" charset="0"/>
              </a:rPr>
              <a:t> by requiring only what the agency requires – use the practice of loading all dollars in the revenue line and creating “budgets” as expenditures.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673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673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228600"/>
            <a:ext cx="9525000" cy="1295400"/>
          </a:xfrm>
        </p:spPr>
        <p:txBody>
          <a:bodyPr/>
          <a:lstStyle/>
          <a:p>
            <a:pPr algn="ctr">
              <a:defRPr/>
            </a:pPr>
            <a:r>
              <a:rPr lang="en-US" sz="3600" dirty="0" smtClean="0">
                <a:solidFill>
                  <a:srgbClr val="C00000"/>
                </a:solidFill>
                <a:effectLst>
                  <a:outerShdw blurRad="38100" dist="38100" dir="2700000" algn="tl">
                    <a:srgbClr val="000000"/>
                  </a:outerShdw>
                </a:effectLst>
                <a:latin typeface="Comic Sans MS" pitchFamily="66" charset="0"/>
              </a:rPr>
              <a:t>Topic 3 – Policy, Procedures, Workflow, Priorities &amp; Effort Duplication</a:t>
            </a:r>
            <a:endParaRPr lang="en-US" sz="3600" b="1" dirty="0" smtClean="0">
              <a:solidFill>
                <a:srgbClr val="C00000"/>
              </a:solidFill>
              <a:latin typeface="Comic Sans MS" pitchFamily="66" charset="0"/>
            </a:endParaRPr>
          </a:p>
        </p:txBody>
      </p:sp>
      <p:sp>
        <p:nvSpPr>
          <p:cNvPr id="867331" name="Rectangle 3"/>
          <p:cNvSpPr>
            <a:spLocks noGrp="1" noChangeArrowheads="1"/>
          </p:cNvSpPr>
          <p:nvPr>
            <p:ph type="body" idx="1"/>
          </p:nvPr>
        </p:nvSpPr>
        <p:spPr>
          <a:xfrm>
            <a:off x="0" y="1828800"/>
            <a:ext cx="8839200" cy="4343400"/>
          </a:xfrm>
        </p:spPr>
        <p:txBody>
          <a:bodyPr/>
          <a:lstStyle/>
          <a:p>
            <a:pPr>
              <a:lnSpc>
                <a:spcPct val="90000"/>
              </a:lnSpc>
              <a:buClr>
                <a:schemeClr val="bg1">
                  <a:lumMod val="25000"/>
                </a:schemeClr>
              </a:buClr>
              <a:buFont typeface="Wingdings" pitchFamily="2" charset="2"/>
              <a:buChar char="q"/>
            </a:pPr>
            <a:r>
              <a:rPr lang="en-US" sz="2800" u="sng" dirty="0">
                <a:latin typeface="Comic Sans MS" pitchFamily="66" charset="0"/>
              </a:rPr>
              <a:t>Streamline contracting/subcontracting</a:t>
            </a:r>
            <a:r>
              <a:rPr lang="en-US" sz="2800" dirty="0">
                <a:latin typeface="Comic Sans MS" pitchFamily="66" charset="0"/>
              </a:rPr>
              <a:t> by pre-negotiating terms and conditions with “repeat customers.”</a:t>
            </a:r>
          </a:p>
          <a:p>
            <a:pPr>
              <a:lnSpc>
                <a:spcPct val="90000"/>
              </a:lnSpc>
              <a:buClr>
                <a:schemeClr val="bg1">
                  <a:lumMod val="25000"/>
                </a:schemeClr>
              </a:buClr>
              <a:buFont typeface="Wingdings" pitchFamily="2" charset="2"/>
              <a:buChar char="q"/>
            </a:pPr>
            <a:endParaRPr lang="en-US" sz="800" dirty="0">
              <a:latin typeface="Comic Sans MS" pitchFamily="66" charset="0"/>
            </a:endParaRPr>
          </a:p>
          <a:p>
            <a:pPr>
              <a:lnSpc>
                <a:spcPct val="90000"/>
              </a:lnSpc>
              <a:buClr>
                <a:schemeClr val="bg1">
                  <a:lumMod val="25000"/>
                </a:schemeClr>
              </a:buClr>
              <a:buFont typeface="Wingdings" pitchFamily="2" charset="2"/>
              <a:buChar char="q"/>
            </a:pPr>
            <a:r>
              <a:rPr lang="en-US" sz="2800" dirty="0" smtClean="0">
                <a:latin typeface="Comic Sans MS" pitchFamily="66" charset="0"/>
              </a:rPr>
              <a:t>Enable the use of </a:t>
            </a:r>
            <a:r>
              <a:rPr lang="en-US" sz="2800" u="sng" dirty="0">
                <a:latin typeface="Comic Sans MS" pitchFamily="66" charset="0"/>
              </a:rPr>
              <a:t>electronic </a:t>
            </a:r>
            <a:r>
              <a:rPr lang="en-US" sz="2800" u="sng" dirty="0" smtClean="0">
                <a:latin typeface="Comic Sans MS" pitchFamily="66" charset="0"/>
              </a:rPr>
              <a:t>signatures</a:t>
            </a:r>
            <a:r>
              <a:rPr lang="en-US" sz="2800" dirty="0" smtClean="0">
                <a:latin typeface="Comic Sans MS" pitchFamily="66" charset="0"/>
              </a:rPr>
              <a:t> when ever possible, e.g., effort </a:t>
            </a:r>
            <a:r>
              <a:rPr lang="en-US" sz="2800" dirty="0">
                <a:latin typeface="Comic Sans MS" pitchFamily="66" charset="0"/>
              </a:rPr>
              <a:t>reporting </a:t>
            </a:r>
            <a:r>
              <a:rPr lang="en-US" sz="2800" dirty="0" smtClean="0">
                <a:latin typeface="Comic Sans MS" pitchFamily="66" charset="0"/>
              </a:rPr>
              <a:t>and final closeout documents (invention report).</a:t>
            </a:r>
            <a:endParaRPr lang="en-US" sz="2800" dirty="0">
              <a:latin typeface="Comic Sans MS" pitchFamily="66" charset="0"/>
            </a:endParaRPr>
          </a:p>
          <a:p>
            <a:pPr>
              <a:lnSpc>
                <a:spcPct val="90000"/>
              </a:lnSpc>
              <a:buClr>
                <a:schemeClr val="bg1">
                  <a:lumMod val="25000"/>
                </a:schemeClr>
              </a:buClr>
              <a:buFont typeface="Wingdings" pitchFamily="2" charset="2"/>
              <a:buChar char="q"/>
            </a:pPr>
            <a:endParaRPr lang="en-US" sz="800" dirty="0">
              <a:latin typeface="Comic Sans MS" pitchFamily="66" charset="0"/>
            </a:endParaRPr>
          </a:p>
          <a:p>
            <a:pPr>
              <a:lnSpc>
                <a:spcPct val="90000"/>
              </a:lnSpc>
              <a:buClr>
                <a:schemeClr val="bg1">
                  <a:lumMod val="25000"/>
                </a:schemeClr>
              </a:buClr>
              <a:buFont typeface="Wingdings" pitchFamily="2" charset="2"/>
              <a:buChar char="q"/>
            </a:pPr>
            <a:r>
              <a:rPr lang="en-US" sz="2800" dirty="0">
                <a:latin typeface="Comic Sans MS" pitchFamily="66" charset="0"/>
              </a:rPr>
              <a:t>Publish, distribute and maintain a </a:t>
            </a:r>
            <a:r>
              <a:rPr lang="en-US" sz="2800" u="sng" dirty="0">
                <a:latin typeface="Comic Sans MS" pitchFamily="66" charset="0"/>
              </a:rPr>
              <a:t>current policy manual</a:t>
            </a:r>
            <a:r>
              <a:rPr lang="en-US" sz="2800" dirty="0">
                <a:latin typeface="Comic Sans MS" pitchFamily="66" charset="0"/>
              </a:rPr>
              <a:t> with </a:t>
            </a:r>
            <a:r>
              <a:rPr lang="en-US" sz="2800" dirty="0" smtClean="0">
                <a:latin typeface="Comic Sans MS" pitchFamily="66" charset="0"/>
              </a:rPr>
              <a:t>clearly defined responsibilities for </a:t>
            </a:r>
            <a:r>
              <a:rPr lang="en-US" sz="2800" dirty="0">
                <a:latin typeface="Comic Sans MS" pitchFamily="66" charset="0"/>
              </a:rPr>
              <a:t>each level </a:t>
            </a:r>
            <a:r>
              <a:rPr lang="en-US" sz="2800" dirty="0" smtClean="0">
                <a:latin typeface="Comic Sans MS" pitchFamily="66" charset="0"/>
              </a:rPr>
              <a:t>of the organization.   </a:t>
            </a:r>
            <a:endParaRPr lang="en-US" sz="2800" dirty="0"/>
          </a:p>
        </p:txBody>
      </p:sp>
    </p:spTree>
    <p:extLst>
      <p:ext uri="{BB962C8B-B14F-4D97-AF65-F5344CB8AC3E}">
        <p14:creationId xmlns:p14="http://schemas.microsoft.com/office/powerpoint/2010/main" val="947846508"/>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673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73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304800"/>
            <a:ext cx="9144000" cy="1219201"/>
          </a:xfrm>
        </p:spPr>
        <p:txBody>
          <a:bodyPr/>
          <a:lstStyle/>
          <a:p>
            <a:pPr algn="ctr">
              <a:defRPr/>
            </a:pPr>
            <a:r>
              <a:rPr lang="en-US" sz="3600" dirty="0" smtClean="0">
                <a:solidFill>
                  <a:srgbClr val="C00000"/>
                </a:solidFill>
                <a:effectLst>
                  <a:outerShdw blurRad="38100" dist="38100" dir="2700000" algn="tl">
                    <a:srgbClr val="000000"/>
                  </a:outerShdw>
                </a:effectLst>
                <a:latin typeface="Comic Sans MS" pitchFamily="66" charset="0"/>
              </a:rPr>
              <a:t>Topic 4 – Delegate Authority to Campus Units for Selected OSR Tasks!</a:t>
            </a:r>
            <a:endParaRPr lang="en-US" sz="3600" b="1" dirty="0" smtClean="0">
              <a:solidFill>
                <a:srgbClr val="C00000"/>
              </a:solidFill>
              <a:latin typeface="Comic Sans MS" pitchFamily="66" charset="0"/>
            </a:endParaRPr>
          </a:p>
        </p:txBody>
      </p:sp>
      <p:sp>
        <p:nvSpPr>
          <p:cNvPr id="869379" name="Rectangle 3"/>
          <p:cNvSpPr>
            <a:spLocks noGrp="1" noChangeArrowheads="1"/>
          </p:cNvSpPr>
          <p:nvPr>
            <p:ph type="body" idx="1"/>
          </p:nvPr>
        </p:nvSpPr>
        <p:spPr>
          <a:xfrm>
            <a:off x="0" y="1676400"/>
            <a:ext cx="9144000" cy="4191000"/>
          </a:xfrm>
        </p:spPr>
        <p:txBody>
          <a:bodyPr/>
          <a:lstStyle/>
          <a:p>
            <a:pPr marL="292100" indent="-292100">
              <a:lnSpc>
                <a:spcPct val="90000"/>
              </a:lnSpc>
              <a:buClr>
                <a:srgbClr val="C00000"/>
              </a:buClr>
              <a:buNone/>
            </a:pPr>
            <a:r>
              <a:rPr lang="en-US" sz="2800" dirty="0" smtClean="0">
                <a:latin typeface="Comic Sans MS" pitchFamily="66" charset="0"/>
              </a:rPr>
              <a:t>	Not </a:t>
            </a:r>
            <a:r>
              <a:rPr lang="en-US" sz="2800" dirty="0">
                <a:latin typeface="Comic Sans MS" pitchFamily="66" charset="0"/>
              </a:rPr>
              <a:t>all departments will be </a:t>
            </a:r>
            <a:r>
              <a:rPr lang="en-US" sz="2800" dirty="0" smtClean="0">
                <a:latin typeface="Comic Sans MS" pitchFamily="66" charset="0"/>
              </a:rPr>
              <a:t>able </a:t>
            </a:r>
            <a:r>
              <a:rPr lang="en-US" sz="2800" dirty="0">
                <a:latin typeface="Comic Sans MS" pitchFamily="66" charset="0"/>
              </a:rPr>
              <a:t>to </a:t>
            </a:r>
            <a:r>
              <a:rPr lang="en-US" sz="2800" dirty="0" smtClean="0">
                <a:latin typeface="Comic Sans MS" pitchFamily="66" charset="0"/>
              </a:rPr>
              <a:t>(or will want to) assume additional responsibility</a:t>
            </a:r>
            <a:r>
              <a:rPr lang="en-US" sz="2800" dirty="0">
                <a:latin typeface="Comic Sans MS" pitchFamily="66" charset="0"/>
              </a:rPr>
              <a:t>, but </a:t>
            </a:r>
            <a:r>
              <a:rPr lang="en-US" sz="2800" dirty="0" smtClean="0">
                <a:latin typeface="Comic Sans MS" pitchFamily="66" charset="0"/>
              </a:rPr>
              <a:t>UNC’s policy should be to encourage building department-level capacity where ever possible. </a:t>
            </a:r>
          </a:p>
          <a:p>
            <a:pPr marL="0" indent="0">
              <a:lnSpc>
                <a:spcPct val="90000"/>
              </a:lnSpc>
              <a:buClr>
                <a:srgbClr val="C00000"/>
              </a:buClr>
              <a:buNone/>
            </a:pPr>
            <a:endParaRPr lang="en-US" sz="800" dirty="0" smtClean="0">
              <a:solidFill>
                <a:schemeClr val="bg1">
                  <a:lumMod val="25000"/>
                </a:schemeClr>
              </a:solidFill>
              <a:latin typeface="Comic Sans MS" pitchFamily="66" charset="0"/>
            </a:endParaRPr>
          </a:p>
          <a:p>
            <a:pPr>
              <a:lnSpc>
                <a:spcPct val="90000"/>
              </a:lnSpc>
              <a:buClr>
                <a:schemeClr val="bg1">
                  <a:lumMod val="25000"/>
                </a:schemeClr>
              </a:buClr>
              <a:buFont typeface="Wingdings" pitchFamily="2" charset="2"/>
              <a:buChar char="ü"/>
            </a:pPr>
            <a:r>
              <a:rPr lang="en-US" sz="2800" u="sng" dirty="0" smtClean="0">
                <a:solidFill>
                  <a:schemeClr val="bg1">
                    <a:lumMod val="25000"/>
                  </a:schemeClr>
                </a:solidFill>
                <a:latin typeface="Comic Sans MS" pitchFamily="66" charset="0"/>
              </a:rPr>
              <a:t>Paradigm Switch</a:t>
            </a:r>
            <a:r>
              <a:rPr lang="en-US" sz="2800" dirty="0" smtClean="0">
                <a:solidFill>
                  <a:schemeClr val="bg1">
                    <a:lumMod val="25000"/>
                  </a:schemeClr>
                </a:solidFill>
                <a:latin typeface="Comic Sans MS" pitchFamily="66" charset="0"/>
              </a:rPr>
              <a:t> </a:t>
            </a:r>
            <a:r>
              <a:rPr lang="en-US" sz="2800" dirty="0" smtClean="0">
                <a:latin typeface="Comic Sans MS" pitchFamily="66" charset="0"/>
              </a:rPr>
              <a:t>– Use training as a strategic tool for developing and verifying individual capability on campus to “do work” previously reserved for OSR staff! </a:t>
            </a:r>
          </a:p>
          <a:p>
            <a:pPr>
              <a:lnSpc>
                <a:spcPct val="90000"/>
              </a:lnSpc>
              <a:buClr>
                <a:schemeClr val="bg1">
                  <a:lumMod val="25000"/>
                </a:schemeClr>
              </a:buClr>
              <a:buFont typeface="Wingdings" pitchFamily="2" charset="2"/>
              <a:buChar char="ü"/>
            </a:pPr>
            <a:r>
              <a:rPr lang="en-US" sz="2800" dirty="0" smtClean="0">
                <a:latin typeface="Comic Sans MS" pitchFamily="66" charset="0"/>
              </a:rPr>
              <a:t>The </a:t>
            </a:r>
            <a:r>
              <a:rPr lang="en-US" sz="2800" dirty="0">
                <a:latin typeface="Comic Sans MS" pitchFamily="66" charset="0"/>
              </a:rPr>
              <a:t>Research administrator certification program:</a:t>
            </a:r>
          </a:p>
          <a:p>
            <a:pPr marL="0" indent="0">
              <a:lnSpc>
                <a:spcPct val="90000"/>
              </a:lnSpc>
              <a:buClr>
                <a:srgbClr val="C00000"/>
              </a:buClr>
              <a:buNone/>
            </a:pPr>
            <a:r>
              <a:rPr lang="en-US" sz="400" dirty="0">
                <a:latin typeface="Comic Sans MS" pitchFamily="66" charset="0"/>
              </a:rPr>
              <a:t> </a:t>
            </a:r>
          </a:p>
        </p:txBody>
      </p:sp>
      <p:sp>
        <p:nvSpPr>
          <p:cNvPr id="5" name="Rounded Rectangle 4"/>
          <p:cNvSpPr/>
          <p:nvPr/>
        </p:nvSpPr>
        <p:spPr bwMode="auto">
          <a:xfrm>
            <a:off x="533400" y="5715000"/>
            <a:ext cx="8153400" cy="990600"/>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indent="0" algn="ctr">
              <a:lnSpc>
                <a:spcPct val="90000"/>
              </a:lnSpc>
              <a:buClr>
                <a:srgbClr val="C00000"/>
              </a:buClr>
              <a:buNone/>
            </a:pPr>
            <a:r>
              <a:rPr lang="en-US" sz="3200" dirty="0" smtClean="0">
                <a:solidFill>
                  <a:srgbClr val="FFFFFF"/>
                </a:solidFill>
                <a:latin typeface="Comic Sans MS" pitchFamily="66" charset="0"/>
              </a:rPr>
              <a:t>training-testing-mentoring-delegation-monitoring!</a:t>
            </a:r>
            <a:endParaRPr lang="en-US" sz="3200" dirty="0">
              <a:solidFill>
                <a:schemeClr val="bg1">
                  <a:lumMod val="25000"/>
                </a:schemeClr>
              </a:solidFill>
              <a:latin typeface="Comic Sans MS" pitchFamily="66"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1041800998"/>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9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9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9379">
                                            <p:txEl>
                                              <p:pRg st="3" end="3"/>
                                            </p:txEl>
                                          </p:spTgt>
                                        </p:tgtEl>
                                        <p:attrNameLst>
                                          <p:attrName>style.visibility</p:attrName>
                                        </p:attrNameLst>
                                      </p:cBhvr>
                                      <p:to>
                                        <p:strVal val="visible"/>
                                      </p:to>
                                    </p:se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304800"/>
            <a:ext cx="9144000" cy="1219201"/>
          </a:xfrm>
        </p:spPr>
        <p:txBody>
          <a:bodyPr/>
          <a:lstStyle/>
          <a:p>
            <a:pPr algn="ctr">
              <a:defRPr/>
            </a:pPr>
            <a:r>
              <a:rPr lang="en-US" sz="3600" dirty="0" smtClean="0">
                <a:solidFill>
                  <a:srgbClr val="C00000"/>
                </a:solidFill>
                <a:effectLst>
                  <a:outerShdw blurRad="38100" dist="38100" dir="2700000" algn="tl">
                    <a:srgbClr val="000000"/>
                  </a:outerShdw>
                </a:effectLst>
                <a:latin typeface="Comic Sans MS" pitchFamily="66" charset="0"/>
              </a:rPr>
              <a:t>Topic 4 – Delegate Authority to Campus Units for Selected OSR Tasks!</a:t>
            </a:r>
            <a:endParaRPr lang="en-US" sz="3600" b="1" dirty="0" smtClean="0">
              <a:solidFill>
                <a:srgbClr val="C00000"/>
              </a:solidFill>
              <a:latin typeface="Comic Sans MS" pitchFamily="66" charset="0"/>
            </a:endParaRPr>
          </a:p>
        </p:txBody>
      </p:sp>
      <p:sp>
        <p:nvSpPr>
          <p:cNvPr id="869379" name="Rectangle 3"/>
          <p:cNvSpPr>
            <a:spLocks noGrp="1" noChangeArrowheads="1"/>
          </p:cNvSpPr>
          <p:nvPr>
            <p:ph type="body" idx="1"/>
          </p:nvPr>
        </p:nvSpPr>
        <p:spPr>
          <a:xfrm>
            <a:off x="0" y="1676400"/>
            <a:ext cx="9144000" cy="4191000"/>
          </a:xfrm>
        </p:spPr>
        <p:txBody>
          <a:bodyPr/>
          <a:lstStyle/>
          <a:p>
            <a:pPr marL="292100" indent="-292100">
              <a:lnSpc>
                <a:spcPct val="90000"/>
              </a:lnSpc>
              <a:buClr>
                <a:srgbClr val="C00000"/>
              </a:buClr>
              <a:buNone/>
            </a:pPr>
            <a:r>
              <a:rPr lang="en-US" sz="2800" dirty="0" smtClean="0">
                <a:latin typeface="Comic Sans MS" pitchFamily="66" charset="0"/>
              </a:rPr>
              <a:t>	Not </a:t>
            </a:r>
            <a:r>
              <a:rPr lang="en-US" sz="2800" dirty="0">
                <a:latin typeface="Comic Sans MS" pitchFamily="66" charset="0"/>
              </a:rPr>
              <a:t>all departments will be </a:t>
            </a:r>
            <a:r>
              <a:rPr lang="en-US" sz="2800" dirty="0" smtClean="0">
                <a:latin typeface="Comic Sans MS" pitchFamily="66" charset="0"/>
              </a:rPr>
              <a:t>able </a:t>
            </a:r>
            <a:r>
              <a:rPr lang="en-US" sz="2800" dirty="0">
                <a:latin typeface="Comic Sans MS" pitchFamily="66" charset="0"/>
              </a:rPr>
              <a:t>to </a:t>
            </a:r>
            <a:r>
              <a:rPr lang="en-US" sz="2800" dirty="0" smtClean="0">
                <a:latin typeface="Comic Sans MS" pitchFamily="66" charset="0"/>
              </a:rPr>
              <a:t>(or will want to) assume additional responsibility</a:t>
            </a:r>
            <a:r>
              <a:rPr lang="en-US" sz="2800" dirty="0">
                <a:latin typeface="Comic Sans MS" pitchFamily="66" charset="0"/>
              </a:rPr>
              <a:t>, but </a:t>
            </a:r>
            <a:r>
              <a:rPr lang="en-US" sz="2800" dirty="0" smtClean="0">
                <a:latin typeface="Comic Sans MS" pitchFamily="66" charset="0"/>
              </a:rPr>
              <a:t>UNC’s policy should be to encourage building department-level capacity where ever possible. </a:t>
            </a:r>
          </a:p>
          <a:p>
            <a:pPr marL="0" indent="0">
              <a:lnSpc>
                <a:spcPct val="90000"/>
              </a:lnSpc>
              <a:buClr>
                <a:srgbClr val="C00000"/>
              </a:buClr>
              <a:buNone/>
            </a:pPr>
            <a:endParaRPr lang="en-US" sz="800" dirty="0" smtClean="0">
              <a:solidFill>
                <a:schemeClr val="bg1">
                  <a:lumMod val="25000"/>
                </a:schemeClr>
              </a:solidFill>
              <a:latin typeface="Comic Sans MS" pitchFamily="66" charset="0"/>
            </a:endParaRPr>
          </a:p>
          <a:p>
            <a:pPr>
              <a:lnSpc>
                <a:spcPct val="90000"/>
              </a:lnSpc>
              <a:buClr>
                <a:schemeClr val="bg1">
                  <a:lumMod val="25000"/>
                </a:schemeClr>
              </a:buClr>
              <a:buFont typeface="Wingdings" pitchFamily="2" charset="2"/>
              <a:buChar char="ü"/>
            </a:pPr>
            <a:r>
              <a:rPr lang="en-US" sz="2800" dirty="0" smtClean="0">
                <a:latin typeface="Comic Sans MS" pitchFamily="66" charset="0"/>
              </a:rPr>
              <a:t>Implement </a:t>
            </a:r>
            <a:r>
              <a:rPr lang="en-US" sz="2800" u="sng" dirty="0">
                <a:solidFill>
                  <a:schemeClr val="bg1">
                    <a:lumMod val="25000"/>
                  </a:schemeClr>
                </a:solidFill>
                <a:latin typeface="Comic Sans MS" pitchFamily="66" charset="0"/>
              </a:rPr>
              <a:t>formal delegation agreements</a:t>
            </a:r>
            <a:r>
              <a:rPr lang="en-US" sz="2800" dirty="0">
                <a:solidFill>
                  <a:schemeClr val="bg1">
                    <a:lumMod val="25000"/>
                  </a:schemeClr>
                </a:solidFill>
                <a:latin typeface="Comic Sans MS" pitchFamily="66" charset="0"/>
              </a:rPr>
              <a:t> </a:t>
            </a:r>
            <a:r>
              <a:rPr lang="en-US" sz="2800" dirty="0">
                <a:latin typeface="Comic Sans MS" pitchFamily="66" charset="0"/>
              </a:rPr>
              <a:t>between OSR and the department </a:t>
            </a:r>
            <a:r>
              <a:rPr lang="en-US" sz="2800" dirty="0" smtClean="0">
                <a:latin typeface="Comic Sans MS" pitchFamily="66" charset="0"/>
              </a:rPr>
              <a:t>that </a:t>
            </a:r>
            <a:r>
              <a:rPr lang="en-US" sz="2800" dirty="0">
                <a:latin typeface="Comic Sans MS" pitchFamily="66" charset="0"/>
              </a:rPr>
              <a:t>clearly define </a:t>
            </a:r>
            <a:r>
              <a:rPr lang="en-US" sz="2800" dirty="0" smtClean="0">
                <a:latin typeface="Comic Sans MS" pitchFamily="66" charset="0"/>
              </a:rPr>
              <a:t>duties, responsibilities and renewal dates! </a:t>
            </a:r>
            <a:endParaRPr lang="en-US" sz="2800" dirty="0">
              <a:latin typeface="Comic Sans MS" pitchFamily="66" charset="0"/>
            </a:endParaRPr>
          </a:p>
          <a:p>
            <a:pPr>
              <a:lnSpc>
                <a:spcPct val="90000"/>
              </a:lnSpc>
              <a:buClr>
                <a:schemeClr val="bg1">
                  <a:lumMod val="25000"/>
                </a:schemeClr>
              </a:buClr>
              <a:buFont typeface="Wingdings" pitchFamily="2" charset="2"/>
              <a:buChar char="ü"/>
            </a:pPr>
            <a:r>
              <a:rPr lang="en-US" sz="2800" dirty="0" smtClean="0">
                <a:latin typeface="Comic Sans MS" pitchFamily="66" charset="0"/>
              </a:rPr>
              <a:t>The Goal in a tight budget environment is to:</a:t>
            </a:r>
            <a:endParaRPr lang="en-US" sz="400" dirty="0">
              <a:latin typeface="Comic Sans MS" pitchFamily="66" charset="0"/>
            </a:endParaRPr>
          </a:p>
        </p:txBody>
      </p:sp>
      <p:sp>
        <p:nvSpPr>
          <p:cNvPr id="5" name="Rounded Rectangle 4"/>
          <p:cNvSpPr/>
          <p:nvPr/>
        </p:nvSpPr>
        <p:spPr bwMode="auto">
          <a:xfrm>
            <a:off x="838200" y="5410200"/>
            <a:ext cx="7391400" cy="1143000"/>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3200" dirty="0" smtClean="0">
                <a:solidFill>
                  <a:srgbClr val="FFFFFF"/>
                </a:solidFill>
                <a:latin typeface="Comic Sans MS" pitchFamily="66" charset="0"/>
              </a:rPr>
              <a:t>Add qualified </a:t>
            </a:r>
            <a:r>
              <a:rPr lang="en-US" sz="3200" dirty="0">
                <a:solidFill>
                  <a:srgbClr val="FFFFFF"/>
                </a:solidFill>
                <a:latin typeface="Comic Sans MS" pitchFamily="66" charset="0"/>
              </a:rPr>
              <a:t>“staff cycles” without increasing OSR budget.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485088223"/>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9379">
                                            <p:txEl>
                                              <p:pRg st="3" end="3"/>
                                            </p:txEl>
                                          </p:spTgt>
                                        </p:tgtEl>
                                        <p:attrNameLst>
                                          <p:attrName>style.visibility</p:attrName>
                                        </p:attrNameLst>
                                      </p:cBhvr>
                                      <p:to>
                                        <p:strVal val="visible"/>
                                      </p:to>
                                    </p:set>
                                  </p:childTnLst>
                                </p:cTn>
                              </p:par>
                              <p:par>
                                <p:cTn id="7" presetID="53" presetClass="entr" presetSubtype="16"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anim calcmode="lin" valueType="num">
                                      <p:cBhvr>
                                        <p:cTn id="9" dur="500" fill="hold"/>
                                        <p:tgtEl>
                                          <p:spTgt spid="5"/>
                                        </p:tgtEl>
                                        <p:attrNameLst>
                                          <p:attrName>ppt_w</p:attrName>
                                        </p:attrNameLst>
                                      </p:cBhvr>
                                      <p:tavLst>
                                        <p:tav tm="0">
                                          <p:val>
                                            <p:fltVal val="0"/>
                                          </p:val>
                                        </p:tav>
                                        <p:tav tm="100000">
                                          <p:val>
                                            <p:strVal val="#ppt_w"/>
                                          </p:val>
                                        </p:tav>
                                      </p:tavLst>
                                    </p:anim>
                                    <p:anim calcmode="lin" valueType="num">
                                      <p:cBhvr>
                                        <p:cTn id="10" dur="500" fill="hold"/>
                                        <p:tgtEl>
                                          <p:spTgt spid="5"/>
                                        </p:tgtEl>
                                        <p:attrNameLst>
                                          <p:attrName>ppt_h</p:attrName>
                                        </p:attrNameLst>
                                      </p:cBhvr>
                                      <p:tavLst>
                                        <p:tav tm="0">
                                          <p:val>
                                            <p:fltVal val="0"/>
                                          </p:val>
                                        </p:tav>
                                        <p:tav tm="100000">
                                          <p:val>
                                            <p:strVal val="#ppt_h"/>
                                          </p:val>
                                        </p:tav>
                                      </p:tavLst>
                                    </p:anim>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28600"/>
            <a:ext cx="9144000" cy="1228725"/>
          </a:xfrm>
        </p:spPr>
        <p:txBody>
          <a:bodyPr/>
          <a:lstStyle/>
          <a:p>
            <a:pPr algn="ctr">
              <a:defRPr/>
            </a:pPr>
            <a:r>
              <a:rPr lang="en-US" sz="3600" dirty="0" smtClean="0">
                <a:solidFill>
                  <a:srgbClr val="C00000"/>
                </a:solidFill>
                <a:effectLst>
                  <a:outerShdw blurRad="38100" dist="38100" dir="2700000" algn="tl">
                    <a:srgbClr val="000000"/>
                  </a:outerShdw>
                </a:effectLst>
                <a:latin typeface="Comic Sans MS" pitchFamily="66" charset="0"/>
              </a:rPr>
              <a:t>Topic 5 – Staff Skills/Education </a:t>
            </a:r>
            <a:endParaRPr lang="en-US" sz="3600" dirty="0" smtClean="0">
              <a:solidFill>
                <a:srgbClr val="C00000"/>
              </a:solidFill>
              <a:latin typeface="Comic Sans MS" pitchFamily="66" charset="0"/>
            </a:endParaRPr>
          </a:p>
        </p:txBody>
      </p:sp>
      <p:sp>
        <p:nvSpPr>
          <p:cNvPr id="871427" name="Rectangle 3"/>
          <p:cNvSpPr>
            <a:spLocks noGrp="1" noChangeArrowheads="1"/>
          </p:cNvSpPr>
          <p:nvPr>
            <p:ph type="body" idx="1"/>
          </p:nvPr>
        </p:nvSpPr>
        <p:spPr>
          <a:xfrm>
            <a:off x="152400" y="1371600"/>
            <a:ext cx="8839200" cy="5105400"/>
          </a:xfrm>
        </p:spPr>
        <p:txBody>
          <a:bodyPr/>
          <a:lstStyle/>
          <a:p>
            <a:pPr>
              <a:buClr>
                <a:schemeClr val="bg1">
                  <a:lumMod val="25000"/>
                </a:schemeClr>
              </a:buClr>
              <a:buFont typeface="Wingdings" pitchFamily="2" charset="2"/>
              <a:buChar char="q"/>
            </a:pPr>
            <a:r>
              <a:rPr lang="en-US" sz="2800" u="sng" dirty="0" smtClean="0">
                <a:latin typeface="Comic Sans MS" pitchFamily="66" charset="0"/>
              </a:rPr>
              <a:t>Observation</a:t>
            </a:r>
            <a:r>
              <a:rPr lang="en-US" sz="2800" dirty="0" smtClean="0">
                <a:latin typeface="Comic Sans MS" pitchFamily="66" charset="0"/>
              </a:rPr>
              <a:t>: The distribution of staff positions was unbalanced with too many clerks and too few senior “problem solvers.”</a:t>
            </a:r>
          </a:p>
          <a:p>
            <a:pPr marL="0" indent="0">
              <a:buClr>
                <a:schemeClr val="bg1">
                  <a:lumMod val="25000"/>
                </a:schemeClr>
              </a:buClr>
              <a:buNone/>
            </a:pPr>
            <a:endParaRPr lang="en-US" sz="800" dirty="0" smtClean="0">
              <a:latin typeface="Comic Sans MS" pitchFamily="66" charset="0"/>
            </a:endParaRPr>
          </a:p>
          <a:p>
            <a:pPr>
              <a:buClr>
                <a:schemeClr val="bg1">
                  <a:lumMod val="25000"/>
                </a:schemeClr>
              </a:buClr>
              <a:buFont typeface="Wingdings" pitchFamily="2" charset="2"/>
              <a:buChar char="q"/>
            </a:pPr>
            <a:r>
              <a:rPr lang="en-US" sz="2800" dirty="0">
                <a:latin typeface="Comic Sans MS" pitchFamily="66" charset="0"/>
              </a:rPr>
              <a:t>A</a:t>
            </a:r>
            <a:r>
              <a:rPr lang="en-US" sz="2800" dirty="0" smtClean="0">
                <a:latin typeface="Comic Sans MS" pitchFamily="66" charset="0"/>
              </a:rPr>
              <a:t>verage staff salary - UNC was $15K below peer institutions.</a:t>
            </a:r>
          </a:p>
          <a:p>
            <a:pPr marL="0" indent="0">
              <a:buClr>
                <a:schemeClr val="bg1">
                  <a:lumMod val="25000"/>
                </a:schemeClr>
              </a:buClr>
              <a:buNone/>
            </a:pPr>
            <a:endParaRPr lang="en-US" sz="800" dirty="0" smtClean="0">
              <a:latin typeface="Comic Sans MS" pitchFamily="66" charset="0"/>
            </a:endParaRPr>
          </a:p>
          <a:p>
            <a:pPr>
              <a:buClr>
                <a:schemeClr val="bg1">
                  <a:lumMod val="25000"/>
                </a:schemeClr>
              </a:buClr>
              <a:buFont typeface="Wingdings" pitchFamily="2" charset="2"/>
              <a:buChar char="q"/>
            </a:pPr>
            <a:r>
              <a:rPr lang="en-US" sz="2800" dirty="0" smtClean="0">
                <a:latin typeface="Comic Sans MS" pitchFamily="66" charset="0"/>
              </a:rPr>
              <a:t>Dual strategy for transition: </a:t>
            </a:r>
          </a:p>
          <a:p>
            <a:pPr lvl="1">
              <a:buClr>
                <a:schemeClr val="bg1">
                  <a:lumMod val="25000"/>
                </a:schemeClr>
              </a:buClr>
              <a:buFont typeface="Wingdings" pitchFamily="2" charset="2"/>
              <a:buChar char="§"/>
            </a:pPr>
            <a:r>
              <a:rPr lang="en-US" dirty="0" smtClean="0">
                <a:latin typeface="Comic Sans MS" pitchFamily="66" charset="0"/>
              </a:rPr>
              <a:t>Ongoing training/enrichment for existing staff.</a:t>
            </a:r>
          </a:p>
          <a:p>
            <a:pPr lvl="1">
              <a:buClr>
                <a:schemeClr val="bg1">
                  <a:lumMod val="25000"/>
                </a:schemeClr>
              </a:buClr>
              <a:buFont typeface="Wingdings" pitchFamily="2" charset="2"/>
              <a:buChar char="§"/>
            </a:pPr>
            <a:r>
              <a:rPr lang="en-US" dirty="0" smtClean="0">
                <a:latin typeface="Comic Sans MS" pitchFamily="66" charset="0"/>
              </a:rPr>
              <a:t>Use attrition to rewrite job descriptions to elevate education and experience requirements and position classification (salary) for new staff.</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71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14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7142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7142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714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p:cNvSpPr>
            <a:spLocks noGrp="1" noChangeArrowheads="1"/>
          </p:cNvSpPr>
          <p:nvPr>
            <p:ph type="body" idx="1"/>
          </p:nvPr>
        </p:nvSpPr>
        <p:spPr>
          <a:xfrm>
            <a:off x="177800" y="533400"/>
            <a:ext cx="8991600" cy="4572000"/>
          </a:xfrm>
        </p:spPr>
        <p:txBody>
          <a:bodyPr/>
          <a:lstStyle/>
          <a:p>
            <a:pPr>
              <a:buClrTx/>
              <a:defRPr/>
            </a:pPr>
            <a:r>
              <a:rPr lang="en-US" sz="2800" dirty="0" smtClean="0">
                <a:latin typeface="Comic Sans MS" pitchFamily="66" charset="0"/>
              </a:rPr>
              <a:t>As previously stated, sponsored </a:t>
            </a:r>
            <a:r>
              <a:rPr lang="en-US" sz="2800" dirty="0">
                <a:latin typeface="Comic Sans MS" pitchFamily="66" charset="0"/>
              </a:rPr>
              <a:t>research </a:t>
            </a:r>
            <a:r>
              <a:rPr lang="en-US" sz="2800" dirty="0" smtClean="0">
                <a:latin typeface="Comic Sans MS" pitchFamily="66" charset="0"/>
              </a:rPr>
              <a:t>funding has </a:t>
            </a:r>
            <a:r>
              <a:rPr lang="en-US" sz="2800" dirty="0">
                <a:latin typeface="Comic Sans MS" pitchFamily="66" charset="0"/>
              </a:rPr>
              <a:t>become a major funding source for many universities including UNC-Chapel </a:t>
            </a:r>
            <a:r>
              <a:rPr lang="en-US" sz="2800" dirty="0" smtClean="0">
                <a:latin typeface="Comic Sans MS" pitchFamily="66" charset="0"/>
              </a:rPr>
              <a:t>Hill.</a:t>
            </a:r>
            <a:endParaRPr lang="en-US" sz="2800" dirty="0"/>
          </a:p>
          <a:p>
            <a:pPr>
              <a:buClrTx/>
            </a:pPr>
            <a:r>
              <a:rPr lang="en-US" sz="2800" dirty="0" smtClean="0">
                <a:latin typeface="Comic Sans MS" pitchFamily="66" charset="0"/>
              </a:rPr>
              <a:t>Many jobs, including those of the SRO staff, are dependent upon the on-going receipt of F&amp;A funds derived from sponsored research.</a:t>
            </a:r>
          </a:p>
          <a:p>
            <a:pPr marL="0" indent="0">
              <a:buClr>
                <a:srgbClr val="C00000"/>
              </a:buClr>
              <a:buNone/>
            </a:pPr>
            <a:endParaRPr lang="en-US" sz="3000" dirty="0">
              <a:latin typeface="Comic Sans MS" pitchFamily="66" charset="0"/>
            </a:endParaRPr>
          </a:p>
        </p:txBody>
      </p:sp>
      <p:sp>
        <p:nvSpPr>
          <p:cNvPr id="2" name="Rounded Rectangle 1"/>
          <p:cNvSpPr/>
          <p:nvPr/>
        </p:nvSpPr>
        <p:spPr bwMode="auto">
          <a:xfrm>
            <a:off x="706120" y="3657600"/>
            <a:ext cx="8001000" cy="2590800"/>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FFFFFF"/>
                </a:solidFill>
                <a:effectLst/>
                <a:latin typeface="Comic Sans MS" pitchFamily="66" charset="0"/>
              </a:rPr>
              <a:t>Job Description for Director of Cost Analysis Position</a:t>
            </a: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solidFill>
                <a:srgbClr val="FFFFFF"/>
              </a:solidFill>
              <a:latin typeface="Comic Sans MS" pitchFamily="66" charset="0"/>
            </a:endParaRPr>
          </a:p>
          <a:p>
            <a:pPr marL="0" marR="0" indent="0"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FFFF"/>
                </a:solidFill>
                <a:effectLst/>
                <a:latin typeface="Comic Sans MS" pitchFamily="66" charset="0"/>
              </a:rPr>
              <a:t>“The Director’s role</a:t>
            </a:r>
            <a:r>
              <a:rPr kumimoji="0" lang="en-US" sz="2000" b="0" i="0" u="none" strike="noStrike" cap="none" normalizeH="0" dirty="0" smtClean="0">
                <a:ln>
                  <a:noFill/>
                </a:ln>
                <a:solidFill>
                  <a:srgbClr val="FFFFFF"/>
                </a:solidFill>
                <a:effectLst/>
                <a:latin typeface="Comic Sans MS" pitchFamily="66" charset="0"/>
              </a:rPr>
              <a:t> includes a combination of management, administrative and senior level cost accounting responsibilities that must be effectively performed </a:t>
            </a:r>
            <a:r>
              <a:rPr kumimoji="0" lang="en-US" sz="2000" b="0" i="0" u="sng" strike="noStrike" cap="none" normalizeH="0" dirty="0" smtClean="0">
                <a:ln>
                  <a:noFill/>
                </a:ln>
                <a:solidFill>
                  <a:srgbClr val="FFFFFF"/>
                </a:solidFill>
                <a:effectLst/>
                <a:latin typeface="Comic Sans MS" pitchFamily="66" charset="0"/>
              </a:rPr>
              <a:t>to ensure overhead receipts continue at appropriate levels</a:t>
            </a:r>
            <a:r>
              <a:rPr kumimoji="0" lang="en-US" sz="2000" b="0" i="0" u="none" strike="noStrike" cap="none" normalizeH="0" dirty="0" smtClean="0">
                <a:ln>
                  <a:noFill/>
                </a:ln>
                <a:solidFill>
                  <a:srgbClr val="FFFFFF"/>
                </a:solidFill>
                <a:effectLst/>
                <a:latin typeface="Comic Sans MS" pitchFamily="66" charset="0"/>
              </a:rPr>
              <a:t>.”</a:t>
            </a:r>
            <a:endParaRPr kumimoji="0" lang="en-US" sz="2000" b="0" i="0" u="none" strike="noStrike" cap="none" normalizeH="0" baseline="0" dirty="0" smtClean="0">
              <a:ln>
                <a:noFill/>
              </a:ln>
              <a:solidFill>
                <a:srgbClr val="FFFFFF"/>
              </a:solidFill>
              <a:effectLst/>
              <a:latin typeface="Comic Sans MS" pitchFamily="66" charset="0"/>
            </a:endParaRPr>
          </a:p>
        </p:txBody>
      </p:sp>
    </p:spTree>
    <p:extLst>
      <p:ext uri="{BB962C8B-B14F-4D97-AF65-F5344CB8AC3E}">
        <p14:creationId xmlns:p14="http://schemas.microsoft.com/office/powerpoint/2010/main" val="3765204033"/>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76200"/>
            <a:ext cx="9144000" cy="1066800"/>
          </a:xfrm>
        </p:spPr>
        <p:txBody>
          <a:bodyPr/>
          <a:lstStyle/>
          <a:p>
            <a:pPr algn="ctr">
              <a:defRPr/>
            </a:pPr>
            <a:r>
              <a:rPr lang="en-US" sz="3600" dirty="0" smtClean="0">
                <a:solidFill>
                  <a:srgbClr val="C00000"/>
                </a:solidFill>
                <a:effectLst>
                  <a:outerShdw blurRad="38100" dist="38100" dir="2700000" algn="tl">
                    <a:srgbClr val="000000"/>
                  </a:outerShdw>
                </a:effectLst>
                <a:latin typeface="Comic Sans MS" pitchFamily="66" charset="0"/>
              </a:rPr>
              <a:t>Topic 6 – Number of Staff</a:t>
            </a:r>
            <a:endParaRPr lang="en-US" sz="3600" dirty="0" smtClean="0">
              <a:solidFill>
                <a:srgbClr val="C00000"/>
              </a:solidFill>
              <a:latin typeface="Comic Sans MS" pitchFamily="66" charset="0"/>
            </a:endParaRPr>
          </a:p>
        </p:txBody>
      </p:sp>
      <p:sp>
        <p:nvSpPr>
          <p:cNvPr id="873475" name="Rectangle 3"/>
          <p:cNvSpPr>
            <a:spLocks noGrp="1" noChangeArrowheads="1"/>
          </p:cNvSpPr>
          <p:nvPr>
            <p:ph type="body" idx="1"/>
          </p:nvPr>
        </p:nvSpPr>
        <p:spPr>
          <a:xfrm>
            <a:off x="152400" y="1066800"/>
            <a:ext cx="8839200" cy="4876800"/>
          </a:xfrm>
        </p:spPr>
        <p:txBody>
          <a:bodyPr/>
          <a:lstStyle/>
          <a:p>
            <a:pPr>
              <a:buClr>
                <a:schemeClr val="bg1">
                  <a:lumMod val="25000"/>
                </a:schemeClr>
              </a:buClr>
              <a:buFont typeface="Wingdings" pitchFamily="2" charset="2"/>
              <a:buChar char="q"/>
            </a:pPr>
            <a:r>
              <a:rPr lang="en-US" sz="2800" dirty="0" smtClean="0">
                <a:latin typeface="Comic Sans MS" pitchFamily="66" charset="0"/>
              </a:rPr>
              <a:t>Based on data from peer institutions concerning average positions per </a:t>
            </a:r>
            <a:r>
              <a:rPr lang="en-US" sz="2800" dirty="0">
                <a:latin typeface="Comic Sans MS" pitchFamily="66" charset="0"/>
              </a:rPr>
              <a:t>$100 million of research </a:t>
            </a:r>
            <a:r>
              <a:rPr lang="en-US" sz="2800" dirty="0" smtClean="0">
                <a:latin typeface="Comic Sans MS" pitchFamily="66" charset="0"/>
              </a:rPr>
              <a:t>funding, </a:t>
            </a:r>
            <a:r>
              <a:rPr lang="en-US" sz="2800" dirty="0">
                <a:latin typeface="Comic Sans MS" pitchFamily="66" charset="0"/>
              </a:rPr>
              <a:t>OSR </a:t>
            </a:r>
            <a:r>
              <a:rPr lang="en-US" sz="2800" dirty="0" smtClean="0">
                <a:latin typeface="Comic Sans MS" pitchFamily="66" charset="0"/>
              </a:rPr>
              <a:t>had nine too few positions.</a:t>
            </a:r>
          </a:p>
          <a:p>
            <a:pPr marL="0" indent="0">
              <a:buClr>
                <a:schemeClr val="bg1">
                  <a:lumMod val="25000"/>
                </a:schemeClr>
              </a:buClr>
              <a:buNone/>
            </a:pPr>
            <a:endParaRPr lang="en-US" sz="800" dirty="0" smtClean="0">
              <a:latin typeface="Comic Sans MS" pitchFamily="66" charset="0"/>
            </a:endParaRPr>
          </a:p>
          <a:p>
            <a:pPr>
              <a:buClr>
                <a:schemeClr val="bg1">
                  <a:lumMod val="25000"/>
                </a:schemeClr>
              </a:buClr>
              <a:buFont typeface="Wingdings" pitchFamily="2" charset="2"/>
              <a:buChar char="q"/>
            </a:pPr>
            <a:r>
              <a:rPr lang="en-US" sz="2800" u="sng" dirty="0" smtClean="0">
                <a:solidFill>
                  <a:schemeClr val="bg1">
                    <a:lumMod val="25000"/>
                  </a:schemeClr>
                </a:solidFill>
                <a:latin typeface="Comic Sans MS" pitchFamily="66" charset="0"/>
              </a:rPr>
              <a:t>Targeted additions</a:t>
            </a:r>
            <a:r>
              <a:rPr lang="en-US" sz="2800" dirty="0" smtClean="0">
                <a:solidFill>
                  <a:schemeClr val="bg1">
                    <a:lumMod val="25000"/>
                  </a:schemeClr>
                </a:solidFill>
                <a:latin typeface="Comic Sans MS" pitchFamily="66" charset="0"/>
              </a:rPr>
              <a:t> </a:t>
            </a:r>
            <a:endParaRPr lang="en-US" sz="2800" dirty="0">
              <a:latin typeface="Comic Sans MS" pitchFamily="66" charset="0"/>
            </a:endParaRPr>
          </a:p>
          <a:p>
            <a:pPr lvl="1">
              <a:buClr>
                <a:schemeClr val="bg1">
                  <a:lumMod val="25000"/>
                </a:schemeClr>
              </a:buClr>
              <a:buFont typeface="Wingdings" pitchFamily="2" charset="2"/>
              <a:buChar char="q"/>
            </a:pPr>
            <a:r>
              <a:rPr lang="en-US" sz="2600" dirty="0" smtClean="0">
                <a:latin typeface="Comic Sans MS" pitchFamily="66" charset="0"/>
              </a:rPr>
              <a:t>Add positions in accounting </a:t>
            </a:r>
            <a:r>
              <a:rPr lang="en-US" sz="2600" dirty="0">
                <a:latin typeface="Comic Sans MS" pitchFamily="66" charset="0"/>
              </a:rPr>
              <a:t>and award </a:t>
            </a:r>
            <a:r>
              <a:rPr lang="en-US" sz="2600" dirty="0" smtClean="0">
                <a:latin typeface="Comic Sans MS" pitchFamily="66" charset="0"/>
              </a:rPr>
              <a:t>negotiation </a:t>
            </a:r>
            <a:r>
              <a:rPr lang="en-US" sz="2600" dirty="0">
                <a:latin typeface="Comic Sans MS" pitchFamily="66" charset="0"/>
              </a:rPr>
              <a:t>(</a:t>
            </a:r>
            <a:r>
              <a:rPr lang="en-US" sz="2600" dirty="0" smtClean="0">
                <a:latin typeface="Comic Sans MS" pitchFamily="66" charset="0"/>
              </a:rPr>
              <a:t>require applicants to have experience with industry sponsored and/or international projects).  </a:t>
            </a:r>
          </a:p>
          <a:p>
            <a:pPr lvl="1">
              <a:buClr>
                <a:schemeClr val="bg1">
                  <a:lumMod val="25000"/>
                </a:schemeClr>
              </a:buClr>
              <a:buFont typeface="Wingdings" pitchFamily="2" charset="2"/>
              <a:buChar char="q"/>
            </a:pPr>
            <a:r>
              <a:rPr lang="en-US" sz="2600" dirty="0" smtClean="0">
                <a:latin typeface="Comic Sans MS" pitchFamily="66" charset="0"/>
              </a:rPr>
              <a:t>Create a Deputy Director </a:t>
            </a:r>
            <a:r>
              <a:rPr lang="en-US" sz="2600" dirty="0">
                <a:latin typeface="Comic Sans MS" pitchFamily="66" charset="0"/>
              </a:rPr>
              <a:t>for </a:t>
            </a:r>
            <a:r>
              <a:rPr lang="en-US" sz="2600" dirty="0" smtClean="0">
                <a:latin typeface="Comic Sans MS" pitchFamily="66" charset="0"/>
              </a:rPr>
              <a:t>Operations position.</a:t>
            </a:r>
          </a:p>
          <a:p>
            <a:pPr lvl="1">
              <a:buClr>
                <a:schemeClr val="bg1">
                  <a:lumMod val="25000"/>
                </a:schemeClr>
              </a:buClr>
              <a:buFont typeface="Wingdings" pitchFamily="2" charset="2"/>
              <a:buChar char="q"/>
            </a:pPr>
            <a:r>
              <a:rPr lang="en-US" sz="2600" dirty="0" smtClean="0">
                <a:latin typeface="Comic Sans MS" pitchFamily="66" charset="0"/>
              </a:rPr>
              <a:t> “Beef-up” information technology</a:t>
            </a:r>
            <a:r>
              <a:rPr lang="en-US" sz="2600" dirty="0">
                <a:latin typeface="Comic Sans MS" pitchFamily="66" charset="0"/>
              </a:rPr>
              <a:t> </a:t>
            </a:r>
            <a:r>
              <a:rPr lang="en-US" sz="2600" dirty="0" smtClean="0">
                <a:latin typeface="Comic Sans MS" pitchFamily="66" charset="0"/>
              </a:rPr>
              <a:t>capability.</a:t>
            </a:r>
          </a:p>
          <a:p>
            <a:pPr marL="0" indent="0">
              <a:buClr>
                <a:schemeClr val="bg1">
                  <a:lumMod val="25000"/>
                </a:schemeClr>
              </a:buClr>
              <a:buNone/>
            </a:pPr>
            <a:endParaRPr lang="en-US" sz="800" dirty="0" smtClean="0">
              <a:latin typeface="Comic Sans MS" pitchFamily="66" charset="0"/>
            </a:endParaRPr>
          </a:p>
          <a:p>
            <a:pPr marL="0" indent="0">
              <a:buClr>
                <a:schemeClr val="bg1">
                  <a:lumMod val="25000"/>
                </a:schemeClr>
              </a:buClr>
              <a:buNone/>
            </a:pPr>
            <a:endParaRPr lang="en-US" sz="800" dirty="0" smtClean="0">
              <a:latin typeface="Comic Sans MS" pitchFamily="66" charset="0"/>
            </a:endParaRPr>
          </a:p>
          <a:p>
            <a:pPr>
              <a:buClr>
                <a:schemeClr val="bg1">
                  <a:lumMod val="25000"/>
                </a:schemeClr>
              </a:buClr>
              <a:buFont typeface="Wingdings" pitchFamily="2" charset="2"/>
              <a:buChar char="q"/>
            </a:pPr>
            <a:r>
              <a:rPr lang="en-US" sz="2800" dirty="0" smtClean="0">
                <a:latin typeface="Comic Sans MS" pitchFamily="66" charset="0"/>
              </a:rPr>
              <a:t>Phase-in additional positions over two years.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73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347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7347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7347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7347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8734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p:cNvSpPr>
            <a:spLocks noGrp="1" noChangeArrowheads="1"/>
          </p:cNvSpPr>
          <p:nvPr>
            <p:ph type="body" idx="1"/>
          </p:nvPr>
        </p:nvSpPr>
        <p:spPr>
          <a:xfrm>
            <a:off x="177800" y="533400"/>
            <a:ext cx="8991600" cy="4572000"/>
          </a:xfrm>
        </p:spPr>
        <p:txBody>
          <a:bodyPr/>
          <a:lstStyle/>
          <a:p>
            <a:pPr>
              <a:buClrTx/>
              <a:defRPr/>
            </a:pPr>
            <a:r>
              <a:rPr lang="en-US" sz="2800" dirty="0" smtClean="0">
                <a:latin typeface="Comic Sans MS" pitchFamily="66" charset="0"/>
              </a:rPr>
              <a:t>As previously stated, sponsored </a:t>
            </a:r>
            <a:r>
              <a:rPr lang="en-US" sz="2800" dirty="0">
                <a:latin typeface="Comic Sans MS" pitchFamily="66" charset="0"/>
              </a:rPr>
              <a:t>research </a:t>
            </a:r>
            <a:r>
              <a:rPr lang="en-US" sz="2800" dirty="0" smtClean="0">
                <a:latin typeface="Comic Sans MS" pitchFamily="66" charset="0"/>
              </a:rPr>
              <a:t>funding has </a:t>
            </a:r>
            <a:r>
              <a:rPr lang="en-US" sz="2800" dirty="0">
                <a:latin typeface="Comic Sans MS" pitchFamily="66" charset="0"/>
              </a:rPr>
              <a:t>become a major funding source for many universities including UNC-Chapel </a:t>
            </a:r>
            <a:r>
              <a:rPr lang="en-US" sz="2800" dirty="0" smtClean="0">
                <a:latin typeface="Comic Sans MS" pitchFamily="66" charset="0"/>
              </a:rPr>
              <a:t>Hill.</a:t>
            </a:r>
            <a:endParaRPr lang="en-US" sz="2800" dirty="0"/>
          </a:p>
          <a:p>
            <a:pPr>
              <a:buClrTx/>
            </a:pPr>
            <a:r>
              <a:rPr lang="en-US" sz="2800" dirty="0" smtClean="0">
                <a:latin typeface="Comic Sans MS" pitchFamily="66" charset="0"/>
              </a:rPr>
              <a:t>Many jobs, including those of the SRO staff, are dependent upon the on-going receipt of F&amp;A funds derived from sponsored research.</a:t>
            </a:r>
          </a:p>
          <a:p>
            <a:pPr marL="0" indent="0">
              <a:buClr>
                <a:srgbClr val="C00000"/>
              </a:buClr>
              <a:buNone/>
            </a:pPr>
            <a:endParaRPr lang="en-US" sz="3000" dirty="0">
              <a:latin typeface="Comic Sans MS" pitchFamily="66" charset="0"/>
            </a:endParaRPr>
          </a:p>
        </p:txBody>
      </p:sp>
      <p:sp>
        <p:nvSpPr>
          <p:cNvPr id="4" name="Oval 3"/>
          <p:cNvSpPr/>
          <p:nvPr/>
        </p:nvSpPr>
        <p:spPr bwMode="auto">
          <a:xfrm>
            <a:off x="685800" y="3581400"/>
            <a:ext cx="7772400" cy="27432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a:lstStyle/>
          <a:p>
            <a:pPr algn="ctr">
              <a:defRPr/>
            </a:pPr>
            <a:r>
              <a:rPr lang="en-US" sz="3200" dirty="0">
                <a:solidFill>
                  <a:srgbClr val="FFFFFF"/>
                </a:solidFill>
                <a:latin typeface="Comic Sans MS" pitchFamily="66" charset="0"/>
              </a:rPr>
              <a:t>Universities have a vested interest in “growing” </a:t>
            </a:r>
            <a:r>
              <a:rPr lang="en-US" sz="3200" dirty="0" smtClean="0">
                <a:solidFill>
                  <a:srgbClr val="FFFFFF"/>
                </a:solidFill>
                <a:latin typeface="Comic Sans MS" pitchFamily="66" charset="0"/>
              </a:rPr>
              <a:t>their sponsored </a:t>
            </a:r>
            <a:r>
              <a:rPr lang="en-US" sz="3200" dirty="0">
                <a:solidFill>
                  <a:srgbClr val="FFFFFF"/>
                </a:solidFill>
                <a:latin typeface="Comic Sans MS" pitchFamily="66" charset="0"/>
              </a:rPr>
              <a:t>research funding! </a:t>
            </a:r>
          </a:p>
        </p:txBody>
      </p:sp>
    </p:spTree>
    <p:extLst>
      <p:ext uri="{BB962C8B-B14F-4D97-AF65-F5344CB8AC3E}">
        <p14:creationId xmlns:p14="http://schemas.microsoft.com/office/powerpoint/2010/main" val="852787740"/>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76200"/>
            <a:ext cx="8382000" cy="1295400"/>
          </a:xfrm>
          <a:solidFill>
            <a:srgbClr val="FFFFFF"/>
          </a:solidFill>
          <a:ln w="57150">
            <a:solidFill>
              <a:schemeClr val="tx1"/>
            </a:solidFill>
          </a:ln>
        </p:spPr>
        <p:txBody>
          <a:bodyPr/>
          <a:lstStyle/>
          <a:p>
            <a:pPr algn="ctr"/>
            <a:r>
              <a:rPr lang="en-US" sz="3600" dirty="0" smtClean="0">
                <a:solidFill>
                  <a:schemeClr val="bg1">
                    <a:lumMod val="25000"/>
                  </a:schemeClr>
                </a:solidFill>
                <a:latin typeface="Comic Sans MS" pitchFamily="66" charset="0"/>
              </a:rPr>
              <a:t>Tools Universities Use to Attract Research Funding </a:t>
            </a:r>
          </a:p>
        </p:txBody>
      </p:sp>
      <p:sp>
        <p:nvSpPr>
          <p:cNvPr id="12291" name="Rectangle 3"/>
          <p:cNvSpPr>
            <a:spLocks noGrp="1" noChangeArrowheads="1"/>
          </p:cNvSpPr>
          <p:nvPr>
            <p:ph type="body" idx="1"/>
          </p:nvPr>
        </p:nvSpPr>
        <p:spPr>
          <a:xfrm>
            <a:off x="685800" y="1447800"/>
            <a:ext cx="8305800" cy="1524000"/>
          </a:xfrm>
        </p:spPr>
        <p:txBody>
          <a:bodyPr/>
          <a:lstStyle/>
          <a:p>
            <a:pPr marL="342900" lvl="1" indent="-342900">
              <a:buClr>
                <a:srgbClr val="C00000"/>
              </a:buClr>
              <a:buFontTx/>
              <a:buNone/>
            </a:pPr>
            <a:r>
              <a:rPr lang="en-US" sz="3000" smtClean="0">
                <a:latin typeface="Comic Sans MS" pitchFamily="66" charset="0"/>
              </a:rPr>
              <a:t>	</a:t>
            </a:r>
          </a:p>
        </p:txBody>
      </p:sp>
      <p:grpSp>
        <p:nvGrpSpPr>
          <p:cNvPr id="3" name="Group 24"/>
          <p:cNvGrpSpPr>
            <a:grpSpLocks/>
          </p:cNvGrpSpPr>
          <p:nvPr/>
        </p:nvGrpSpPr>
        <p:grpSpPr bwMode="auto">
          <a:xfrm>
            <a:off x="124695" y="3638090"/>
            <a:ext cx="2999505" cy="1760673"/>
            <a:chOff x="2716212" y="4792191"/>
            <a:chExt cx="2999505" cy="1761025"/>
          </a:xfrm>
          <a:solidFill>
            <a:schemeClr val="bg1">
              <a:lumMod val="25000"/>
            </a:schemeClr>
          </a:solidFill>
        </p:grpSpPr>
        <p:sp>
          <p:nvSpPr>
            <p:cNvPr id="11" name="Notched Right Arrow 10"/>
            <p:cNvSpPr/>
            <p:nvPr/>
          </p:nvSpPr>
          <p:spPr bwMode="auto">
            <a:xfrm rot="21156259">
              <a:off x="4737817" y="4925691"/>
              <a:ext cx="977900" cy="484284"/>
            </a:xfrm>
            <a:prstGeom prst="notchedRightArrow">
              <a:avLst/>
            </a:prstGeom>
            <a:grpFill/>
            <a:ln w="12700" cap="flat" cmpd="sng" algn="ctr">
              <a:solidFill>
                <a:schemeClr val="tx1"/>
              </a:solidFill>
              <a:prstDash val="solid"/>
              <a:round/>
              <a:headEnd type="none" w="med" len="med"/>
              <a:tailEnd type="none" w="med" len="med"/>
            </a:ln>
            <a:effectLst/>
          </p:spPr>
          <p:txBody>
            <a:bodyPr/>
            <a:lstStyle/>
            <a:p>
              <a:pPr>
                <a:defRPr/>
              </a:pPr>
              <a:endParaRPr lang="en-US"/>
            </a:p>
          </p:txBody>
        </p:sp>
        <p:sp>
          <p:nvSpPr>
            <p:cNvPr id="12" name="Oval 11"/>
            <p:cNvSpPr/>
            <p:nvPr/>
          </p:nvSpPr>
          <p:spPr bwMode="auto">
            <a:xfrm>
              <a:off x="2716212" y="4792191"/>
              <a:ext cx="2617788" cy="1761025"/>
            </a:xfrm>
            <a:prstGeom prst="ellipse">
              <a:avLst/>
            </a:prstGeom>
            <a:grpFill/>
            <a:ln w="12700" cap="flat" cmpd="sng" algn="ctr">
              <a:solidFill>
                <a:schemeClr val="tx1"/>
              </a:solidFill>
              <a:prstDash val="solid"/>
              <a:round/>
              <a:headEnd type="none" w="med" len="med"/>
              <a:tailEnd type="none" w="med" len="med"/>
            </a:ln>
            <a:effectLst/>
          </p:spPr>
          <p:txBody>
            <a:bodyPr/>
            <a:lstStyle/>
            <a:p>
              <a:pPr algn="ctr">
                <a:defRPr/>
              </a:pPr>
              <a:r>
                <a:rPr lang="en-US" sz="2400" dirty="0" smtClean="0">
                  <a:solidFill>
                    <a:srgbClr val="FFFFFF"/>
                  </a:solidFill>
                  <a:latin typeface="Comic Sans MS" pitchFamily="66" charset="0"/>
                </a:rPr>
                <a:t>Large Retention Packages</a:t>
              </a:r>
              <a:endParaRPr lang="en-US" sz="2400" dirty="0">
                <a:solidFill>
                  <a:srgbClr val="FFFFFF"/>
                </a:solidFill>
                <a:latin typeface="Comic Sans MS" pitchFamily="66" charset="0"/>
              </a:endParaRPr>
            </a:p>
          </p:txBody>
        </p:sp>
      </p:grpSp>
      <p:grpSp>
        <p:nvGrpSpPr>
          <p:cNvPr id="17" name="Group 22"/>
          <p:cNvGrpSpPr>
            <a:grpSpLocks/>
          </p:cNvGrpSpPr>
          <p:nvPr/>
        </p:nvGrpSpPr>
        <p:grpSpPr bwMode="auto">
          <a:xfrm>
            <a:off x="6781800" y="1554163"/>
            <a:ext cx="2362200" cy="1613540"/>
            <a:chOff x="6781800" y="1935173"/>
            <a:chExt cx="2362200" cy="1614111"/>
          </a:xfrm>
        </p:grpSpPr>
        <p:sp>
          <p:nvSpPr>
            <p:cNvPr id="7" name="Left Arrow 6"/>
            <p:cNvSpPr/>
            <p:nvPr/>
          </p:nvSpPr>
          <p:spPr bwMode="auto">
            <a:xfrm rot="18869124">
              <a:off x="6761784" y="2818067"/>
              <a:ext cx="978246" cy="484187"/>
            </a:xfrm>
            <a:prstGeom prst="leftArrow">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Oval 7"/>
            <p:cNvSpPr/>
            <p:nvPr/>
          </p:nvSpPr>
          <p:spPr bwMode="auto">
            <a:xfrm>
              <a:off x="6781800" y="1935173"/>
              <a:ext cx="2362200" cy="1352995"/>
            </a:xfrm>
            <a:prstGeom prst="ellipse">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a:lstStyle/>
            <a:p>
              <a:pPr algn="ctr">
                <a:defRPr/>
              </a:pPr>
              <a:r>
                <a:rPr lang="en-US" sz="2400" dirty="0" smtClean="0">
                  <a:solidFill>
                    <a:srgbClr val="FFFFFF"/>
                  </a:solidFill>
                  <a:latin typeface="Comic Sans MS" pitchFamily="66" charset="0"/>
                </a:rPr>
                <a:t>New Buildings &amp; Labs</a:t>
              </a:r>
              <a:endParaRPr lang="en-US" sz="2400" dirty="0">
                <a:solidFill>
                  <a:srgbClr val="FFFFFF"/>
                </a:solidFill>
                <a:latin typeface="Comic Sans MS" pitchFamily="66" charset="0"/>
              </a:endParaRPr>
            </a:p>
          </p:txBody>
        </p:sp>
      </p:grpSp>
      <p:sp>
        <p:nvSpPr>
          <p:cNvPr id="12295" name="Oval 3"/>
          <p:cNvSpPr>
            <a:spLocks noChangeArrowheads="1"/>
          </p:cNvSpPr>
          <p:nvPr/>
        </p:nvSpPr>
        <p:spPr bwMode="auto">
          <a:xfrm>
            <a:off x="3352800" y="2971800"/>
            <a:ext cx="4876800" cy="1676400"/>
          </a:xfrm>
          <a:prstGeom prst="ellipse">
            <a:avLst/>
          </a:prstGeom>
          <a:solidFill>
            <a:srgbClr val="FFFFFF"/>
          </a:solidFill>
          <a:ln w="57150" algn="ctr">
            <a:solidFill>
              <a:schemeClr val="bg1">
                <a:lumMod val="25000"/>
              </a:schemeClr>
            </a:solidFill>
            <a:round/>
            <a:headEnd/>
            <a:tailEnd/>
          </a:ln>
        </p:spPr>
        <p:txBody>
          <a:bodyPr/>
          <a:lstStyle/>
          <a:p>
            <a:pPr algn="ctr"/>
            <a:r>
              <a:rPr lang="en-US" sz="3200" b="1" dirty="0">
                <a:solidFill>
                  <a:schemeClr val="bg1">
                    <a:lumMod val="25000"/>
                  </a:schemeClr>
                </a:solidFill>
                <a:latin typeface="Comic Sans MS" pitchFamily="66" charset="0"/>
              </a:rPr>
              <a:t>Sponsored Research $$$$</a:t>
            </a:r>
            <a:endParaRPr lang="en-US" sz="3200" b="1" dirty="0">
              <a:solidFill>
                <a:schemeClr val="bg1">
                  <a:lumMod val="25000"/>
                </a:schemeClr>
              </a:solidFill>
            </a:endParaRPr>
          </a:p>
        </p:txBody>
      </p:sp>
      <p:grpSp>
        <p:nvGrpSpPr>
          <p:cNvPr id="18" name="Group 20"/>
          <p:cNvGrpSpPr>
            <a:grpSpLocks/>
          </p:cNvGrpSpPr>
          <p:nvPr/>
        </p:nvGrpSpPr>
        <p:grpSpPr bwMode="auto">
          <a:xfrm>
            <a:off x="886694" y="2070526"/>
            <a:ext cx="2698749" cy="1348216"/>
            <a:chOff x="304800" y="1933583"/>
            <a:chExt cx="2698749" cy="1348256"/>
          </a:xfrm>
        </p:grpSpPr>
        <p:sp>
          <p:nvSpPr>
            <p:cNvPr id="5" name="Right Arrow 4"/>
            <p:cNvSpPr/>
            <p:nvPr/>
          </p:nvSpPr>
          <p:spPr bwMode="auto">
            <a:xfrm rot="2192767">
              <a:off x="2025649" y="2796050"/>
              <a:ext cx="977900" cy="485789"/>
            </a:xfrm>
            <a:prstGeom prst="rightArrow">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a:lstStyle/>
            <a:p>
              <a:pPr>
                <a:defRPr/>
              </a:pPr>
              <a:endParaRPr lang="en-US"/>
            </a:p>
          </p:txBody>
        </p:sp>
        <p:sp>
          <p:nvSpPr>
            <p:cNvPr id="6" name="Oval 5"/>
            <p:cNvSpPr/>
            <p:nvPr/>
          </p:nvSpPr>
          <p:spPr bwMode="auto">
            <a:xfrm>
              <a:off x="304800" y="1933583"/>
              <a:ext cx="2209800" cy="990629"/>
            </a:xfrm>
            <a:prstGeom prst="ellipse">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a:lstStyle/>
            <a:p>
              <a:pPr algn="ctr">
                <a:defRPr/>
              </a:pPr>
              <a:r>
                <a:rPr lang="en-US" sz="2400" dirty="0">
                  <a:solidFill>
                    <a:srgbClr val="FFFFFF"/>
                  </a:solidFill>
                  <a:latin typeface="Comic Sans MS" pitchFamily="66" charset="0"/>
                </a:rPr>
                <a:t>Seed Grants</a:t>
              </a:r>
            </a:p>
          </p:txBody>
        </p:sp>
      </p:grpSp>
      <p:grpSp>
        <p:nvGrpSpPr>
          <p:cNvPr id="19" name="Group 21"/>
          <p:cNvGrpSpPr>
            <a:grpSpLocks/>
          </p:cNvGrpSpPr>
          <p:nvPr/>
        </p:nvGrpSpPr>
        <p:grpSpPr bwMode="auto">
          <a:xfrm>
            <a:off x="3200400" y="1554163"/>
            <a:ext cx="3352800" cy="1406558"/>
            <a:chOff x="3048000" y="1447800"/>
            <a:chExt cx="3352800" cy="1406193"/>
          </a:xfrm>
        </p:grpSpPr>
        <p:sp>
          <p:nvSpPr>
            <p:cNvPr id="13" name="Notched Right Arrow 12"/>
            <p:cNvSpPr/>
            <p:nvPr/>
          </p:nvSpPr>
          <p:spPr bwMode="auto">
            <a:xfrm rot="5400000">
              <a:off x="4436615" y="2123076"/>
              <a:ext cx="977646" cy="484188"/>
            </a:xfrm>
            <a:prstGeom prst="notchedRightArrow">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a:lstStyle/>
            <a:p>
              <a:pPr>
                <a:defRPr/>
              </a:pPr>
              <a:endParaRPr lang="en-US"/>
            </a:p>
          </p:txBody>
        </p:sp>
        <p:sp>
          <p:nvSpPr>
            <p:cNvPr id="14" name="Oval 13"/>
            <p:cNvSpPr/>
            <p:nvPr/>
          </p:nvSpPr>
          <p:spPr bwMode="auto">
            <a:xfrm>
              <a:off x="3048000" y="1447800"/>
              <a:ext cx="3352800" cy="990343"/>
            </a:xfrm>
            <a:prstGeom prst="ellipse">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a:lstStyle/>
            <a:p>
              <a:pPr algn="ctr">
                <a:defRPr/>
              </a:pPr>
              <a:r>
                <a:rPr lang="en-US" sz="2400" dirty="0">
                  <a:solidFill>
                    <a:srgbClr val="FFFFFF"/>
                  </a:solidFill>
                  <a:latin typeface="Comic Sans MS" pitchFamily="66" charset="0"/>
                </a:rPr>
                <a:t>Grant Writing Assistance</a:t>
              </a:r>
            </a:p>
          </p:txBody>
        </p:sp>
      </p:grpSp>
      <p:grpSp>
        <p:nvGrpSpPr>
          <p:cNvPr id="20" name="Group 25"/>
          <p:cNvGrpSpPr>
            <a:grpSpLocks/>
          </p:cNvGrpSpPr>
          <p:nvPr/>
        </p:nvGrpSpPr>
        <p:grpSpPr bwMode="auto">
          <a:xfrm>
            <a:off x="5791200" y="4735514"/>
            <a:ext cx="3124200" cy="1589087"/>
            <a:chOff x="5638800" y="4354509"/>
            <a:chExt cx="3124200" cy="1589091"/>
          </a:xfrm>
        </p:grpSpPr>
        <p:sp>
          <p:nvSpPr>
            <p:cNvPr id="15" name="Notched Right Arrow 14"/>
            <p:cNvSpPr/>
            <p:nvPr/>
          </p:nvSpPr>
          <p:spPr bwMode="auto">
            <a:xfrm rot="12938957">
              <a:off x="6221413" y="4354509"/>
              <a:ext cx="979487" cy="484188"/>
            </a:xfrm>
            <a:prstGeom prst="notchedRightArrow">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a:lstStyle/>
            <a:p>
              <a:pPr>
                <a:defRPr/>
              </a:pPr>
              <a:endParaRPr lang="en-US"/>
            </a:p>
          </p:txBody>
        </p:sp>
        <p:sp>
          <p:nvSpPr>
            <p:cNvPr id="16" name="Oval 15"/>
            <p:cNvSpPr/>
            <p:nvPr/>
          </p:nvSpPr>
          <p:spPr bwMode="auto">
            <a:xfrm>
              <a:off x="5638800" y="4601365"/>
              <a:ext cx="3124200" cy="1342235"/>
            </a:xfrm>
            <a:prstGeom prst="ellipse">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a:lstStyle/>
            <a:p>
              <a:pPr algn="ctr">
                <a:defRPr/>
              </a:pPr>
              <a:r>
                <a:rPr lang="en-US" sz="2400" dirty="0">
                  <a:solidFill>
                    <a:srgbClr val="FFFFFF"/>
                  </a:solidFill>
                  <a:latin typeface="Comic Sans MS" pitchFamily="66" charset="0"/>
                </a:rPr>
                <a:t>Inter-disciplinary Programs</a:t>
              </a:r>
            </a:p>
          </p:txBody>
        </p:sp>
      </p:grpSp>
      <p:grpSp>
        <p:nvGrpSpPr>
          <p:cNvPr id="23" name="Group 23"/>
          <p:cNvGrpSpPr>
            <a:grpSpLocks/>
          </p:cNvGrpSpPr>
          <p:nvPr/>
        </p:nvGrpSpPr>
        <p:grpSpPr bwMode="auto">
          <a:xfrm>
            <a:off x="2510555" y="4469166"/>
            <a:ext cx="2809378" cy="2085480"/>
            <a:chOff x="300762" y="4686349"/>
            <a:chExt cx="2809355" cy="2085085"/>
          </a:xfrm>
        </p:grpSpPr>
        <p:sp>
          <p:nvSpPr>
            <p:cNvPr id="24" name="Notched Right Arrow 23"/>
            <p:cNvSpPr/>
            <p:nvPr/>
          </p:nvSpPr>
          <p:spPr bwMode="auto">
            <a:xfrm rot="18407904">
              <a:off x="2379167" y="5112874"/>
              <a:ext cx="977715" cy="484184"/>
            </a:xfrm>
            <a:prstGeom prst="notchedRightArrow">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a:lstStyle/>
            <a:p>
              <a:pPr>
                <a:defRPr/>
              </a:pPr>
              <a:endParaRPr lang="en-US"/>
            </a:p>
          </p:txBody>
        </p:sp>
        <p:sp>
          <p:nvSpPr>
            <p:cNvPr id="25" name="Oval 24"/>
            <p:cNvSpPr/>
            <p:nvPr/>
          </p:nvSpPr>
          <p:spPr bwMode="auto">
            <a:xfrm>
              <a:off x="300762" y="4686349"/>
              <a:ext cx="2716796" cy="2085085"/>
            </a:xfrm>
            <a:prstGeom prst="ellipse">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a:lstStyle/>
            <a:p>
              <a:pPr algn="ctr">
                <a:defRPr/>
              </a:pPr>
              <a:r>
                <a:rPr lang="en-US" sz="2400" dirty="0" smtClean="0">
                  <a:solidFill>
                    <a:srgbClr val="FFFFFF"/>
                  </a:solidFill>
                  <a:latin typeface="Comic Sans MS" pitchFamily="66" charset="0"/>
                </a:rPr>
                <a:t>Raiding </a:t>
              </a:r>
              <a:r>
                <a:rPr lang="en-US" sz="2400" dirty="0">
                  <a:solidFill>
                    <a:srgbClr val="FFFFFF"/>
                  </a:solidFill>
                  <a:latin typeface="Comic Sans MS" pitchFamily="66" charset="0"/>
                </a:rPr>
                <a:t>“Stars”</a:t>
              </a:r>
            </a:p>
            <a:p>
              <a:pPr algn="ctr">
                <a:defRPr/>
              </a:pPr>
              <a:r>
                <a:rPr lang="en-US" sz="2400" dirty="0">
                  <a:solidFill>
                    <a:srgbClr val="FFFFFF"/>
                  </a:solidFill>
                  <a:latin typeface="Comic Sans MS" pitchFamily="66" charset="0"/>
                </a:rPr>
                <a:t>f</a:t>
              </a:r>
              <a:r>
                <a:rPr lang="en-US" sz="2400" dirty="0" smtClean="0">
                  <a:solidFill>
                    <a:srgbClr val="FFFFFF"/>
                  </a:solidFill>
                  <a:latin typeface="Comic Sans MS" pitchFamily="66" charset="0"/>
                </a:rPr>
                <a:t>rom other Universities</a:t>
              </a:r>
              <a:endParaRPr lang="en-US" sz="2400" dirty="0">
                <a:solidFill>
                  <a:srgbClr val="FFFFFF"/>
                </a:solidFill>
                <a:latin typeface="Comic Sans MS" pitchFamily="66" charset="0"/>
              </a:endParaRPr>
            </a:p>
          </p:txBody>
        </p:sp>
      </p:gr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animEffect transition="in" filter="fade">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500" fill="hold"/>
                                        <p:tgtEl>
                                          <p:spTgt spid="20"/>
                                        </p:tgtEl>
                                        <p:attrNameLst>
                                          <p:attrName>ppt_w</p:attrName>
                                        </p:attrNameLst>
                                      </p:cBhvr>
                                      <p:tavLst>
                                        <p:tav tm="0">
                                          <p:val>
                                            <p:fltVal val="0"/>
                                          </p:val>
                                        </p:tav>
                                        <p:tav tm="100000">
                                          <p:val>
                                            <p:strVal val="#ppt_w"/>
                                          </p:val>
                                        </p:tav>
                                      </p:tavLst>
                                    </p:anim>
                                    <p:anim calcmode="lin" valueType="num">
                                      <p:cBhvr>
                                        <p:cTn id="29" dur="500" fill="hold"/>
                                        <p:tgtEl>
                                          <p:spTgt spid="20"/>
                                        </p:tgtEl>
                                        <p:attrNameLst>
                                          <p:attrName>ppt_h</p:attrName>
                                        </p:attrNameLst>
                                      </p:cBhvr>
                                      <p:tavLst>
                                        <p:tav tm="0">
                                          <p:val>
                                            <p:fltVal val="0"/>
                                          </p:val>
                                        </p:tav>
                                        <p:tav tm="100000">
                                          <p:val>
                                            <p:strVal val="#ppt_h"/>
                                          </p:val>
                                        </p:tav>
                                      </p:tavLst>
                                    </p:anim>
                                    <p:animEffect transition="in" filter="fade">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fltVal val="0"/>
                                          </p:val>
                                        </p:tav>
                                        <p:tav tm="100000">
                                          <p:val>
                                            <p:strVal val="#ppt_w"/>
                                          </p:val>
                                        </p:tav>
                                      </p:tavLst>
                                    </p:anim>
                                    <p:anim calcmode="lin" valueType="num">
                                      <p:cBhvr>
                                        <p:cTn id="43" dur="500" fill="hold"/>
                                        <p:tgtEl>
                                          <p:spTgt spid="3"/>
                                        </p:tgtEl>
                                        <p:attrNameLst>
                                          <p:attrName>ppt_h</p:attrName>
                                        </p:attrNameLst>
                                      </p:cBhvr>
                                      <p:tavLst>
                                        <p:tav tm="0">
                                          <p:val>
                                            <p:fltVal val="0"/>
                                          </p:val>
                                        </p:tav>
                                        <p:tav tm="100000">
                                          <p:val>
                                            <p:strVal val="#ppt_h"/>
                                          </p:val>
                                        </p:tav>
                                      </p:tavLst>
                                    </p:anim>
                                    <p:animEffect transition="in" filter="fade">
                                      <p:cBhvr>
                                        <p:cTn id="44" dur="5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2295"/>
                                        </p:tgtEl>
                                        <p:attrNameLst>
                                          <p:attrName>style.visibility</p:attrName>
                                        </p:attrNameLst>
                                      </p:cBhvr>
                                      <p:to>
                                        <p:strVal val="visible"/>
                                      </p:to>
                                    </p:set>
                                    <p:anim calcmode="lin" valueType="num">
                                      <p:cBhvr>
                                        <p:cTn id="49" dur="500" fill="hold"/>
                                        <p:tgtEl>
                                          <p:spTgt spid="12295"/>
                                        </p:tgtEl>
                                        <p:attrNameLst>
                                          <p:attrName>ppt_w</p:attrName>
                                        </p:attrNameLst>
                                      </p:cBhvr>
                                      <p:tavLst>
                                        <p:tav tm="0">
                                          <p:val>
                                            <p:fltVal val="0"/>
                                          </p:val>
                                        </p:tav>
                                        <p:tav tm="100000">
                                          <p:val>
                                            <p:strVal val="#ppt_w"/>
                                          </p:val>
                                        </p:tav>
                                      </p:tavLst>
                                    </p:anim>
                                    <p:anim calcmode="lin" valueType="num">
                                      <p:cBhvr>
                                        <p:cTn id="50" dur="500" fill="hold"/>
                                        <p:tgtEl>
                                          <p:spTgt spid="12295"/>
                                        </p:tgtEl>
                                        <p:attrNameLst>
                                          <p:attrName>ppt_h</p:attrName>
                                        </p:attrNameLst>
                                      </p:cBhvr>
                                      <p:tavLst>
                                        <p:tav tm="0">
                                          <p:val>
                                            <p:fltVal val="0"/>
                                          </p:val>
                                        </p:tav>
                                        <p:tav tm="100000">
                                          <p:val>
                                            <p:strVal val="#ppt_h"/>
                                          </p:val>
                                        </p:tav>
                                      </p:tavLst>
                                    </p:anim>
                                    <p:animEffect transition="in" filter="fade">
                                      <p:cBhvr>
                                        <p:cTn id="51" dur="5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1143000"/>
            <a:ext cx="8839200" cy="1143000"/>
          </a:xfrm>
        </p:spPr>
        <p:txBody>
          <a:bodyPr/>
          <a:lstStyle/>
          <a:p>
            <a:pPr marL="342900" indent="-342900" algn="ctr"/>
            <a:r>
              <a:rPr lang="en-US" sz="1000" smtClean="0">
                <a:solidFill>
                  <a:srgbClr val="C00000"/>
                </a:solidFill>
                <a:latin typeface="Comic Sans MS" pitchFamily="66" charset="0"/>
              </a:rPr>
              <a:t>, </a:t>
            </a:r>
            <a:endParaRPr lang="en-US" sz="2400" smtClean="0">
              <a:solidFill>
                <a:srgbClr val="FFFFFF"/>
              </a:solidFill>
              <a:latin typeface="Comic Sans MS" pitchFamily="66" charset="0"/>
            </a:endParaRPr>
          </a:p>
        </p:txBody>
      </p:sp>
      <p:sp>
        <p:nvSpPr>
          <p:cNvPr id="4" name="Down Arrow 3"/>
          <p:cNvSpPr>
            <a:spLocks noChangeArrowheads="1"/>
          </p:cNvSpPr>
          <p:nvPr/>
        </p:nvSpPr>
        <p:spPr bwMode="auto">
          <a:xfrm>
            <a:off x="-152400" y="1630740"/>
            <a:ext cx="3886200" cy="4922460"/>
          </a:xfrm>
          <a:prstGeom prst="downArrow">
            <a:avLst>
              <a:gd name="adj1" fmla="val 50000"/>
              <a:gd name="adj2" fmla="val 50002"/>
            </a:avLst>
          </a:prstGeom>
          <a:solidFill>
            <a:srgbClr val="FF0000"/>
          </a:solidFill>
          <a:ln w="12700" algn="ctr">
            <a:solidFill>
              <a:schemeClr val="tx1"/>
            </a:solidFill>
            <a:round/>
            <a:headEnd/>
            <a:tailEnd/>
          </a:ln>
        </p:spPr>
        <p:txBody>
          <a:bodyPr/>
          <a:lstStyle/>
          <a:p>
            <a:pPr algn="ctr"/>
            <a:r>
              <a:rPr lang="en-US" sz="2400" dirty="0" smtClean="0">
                <a:solidFill>
                  <a:srgbClr val="FFFFFF"/>
                </a:solidFill>
                <a:latin typeface="Comic Sans MS" pitchFamily="66" charset="0"/>
              </a:rPr>
              <a:t>As state funding  and investment income have </a:t>
            </a:r>
            <a:r>
              <a:rPr lang="en-US" sz="2400" dirty="0">
                <a:solidFill>
                  <a:srgbClr val="FFFFFF"/>
                </a:solidFill>
                <a:latin typeface="Comic Sans MS" pitchFamily="66" charset="0"/>
              </a:rPr>
              <a:t>fallen </a:t>
            </a:r>
            <a:r>
              <a:rPr lang="en-US" sz="2400" dirty="0" smtClean="0">
                <a:solidFill>
                  <a:srgbClr val="FFFFFF"/>
                </a:solidFill>
                <a:latin typeface="Comic Sans MS" pitchFamily="66" charset="0"/>
              </a:rPr>
              <a:t>(on-going but </a:t>
            </a:r>
            <a:r>
              <a:rPr lang="en-US" sz="2400" dirty="0" err="1" smtClean="0">
                <a:solidFill>
                  <a:srgbClr val="FFFFFF"/>
                </a:solidFill>
                <a:latin typeface="Comic Sans MS" pitchFamily="66" charset="0"/>
              </a:rPr>
              <a:t>excelerated</a:t>
            </a:r>
            <a:r>
              <a:rPr lang="en-US" sz="2400" dirty="0" smtClean="0">
                <a:solidFill>
                  <a:srgbClr val="FFFFFF"/>
                </a:solidFill>
                <a:latin typeface="Comic Sans MS" pitchFamily="66" charset="0"/>
              </a:rPr>
              <a:t> </a:t>
            </a:r>
            <a:r>
              <a:rPr lang="en-US" sz="2400" dirty="0">
                <a:solidFill>
                  <a:srgbClr val="FFFFFF"/>
                </a:solidFill>
                <a:latin typeface="Comic Sans MS" pitchFamily="66" charset="0"/>
              </a:rPr>
              <a:t>during the </a:t>
            </a:r>
            <a:r>
              <a:rPr lang="en-US" sz="2400" dirty="0" smtClean="0">
                <a:solidFill>
                  <a:srgbClr val="FFFFFF"/>
                </a:solidFill>
                <a:latin typeface="Comic Sans MS" pitchFamily="66" charset="0"/>
              </a:rPr>
              <a:t>Recession)</a:t>
            </a:r>
            <a:endParaRPr lang="en-US" sz="2400" dirty="0">
              <a:solidFill>
                <a:srgbClr val="FFFFFF"/>
              </a:solidFill>
            </a:endParaRPr>
          </a:p>
        </p:txBody>
      </p:sp>
      <p:sp>
        <p:nvSpPr>
          <p:cNvPr id="6" name="Up Arrow 5"/>
          <p:cNvSpPr>
            <a:spLocks noChangeArrowheads="1"/>
          </p:cNvSpPr>
          <p:nvPr/>
        </p:nvSpPr>
        <p:spPr bwMode="auto">
          <a:xfrm>
            <a:off x="2819400" y="1600200"/>
            <a:ext cx="3886200" cy="4800600"/>
          </a:xfrm>
          <a:prstGeom prst="upArrow">
            <a:avLst>
              <a:gd name="adj1" fmla="val 50000"/>
              <a:gd name="adj2" fmla="val 49999"/>
            </a:avLst>
          </a:prstGeom>
          <a:solidFill>
            <a:schemeClr val="tx1"/>
          </a:solidFill>
          <a:ln w="12700" algn="ctr">
            <a:solidFill>
              <a:schemeClr val="tx1"/>
            </a:solidFill>
            <a:round/>
            <a:headEnd/>
            <a:tailEnd/>
          </a:ln>
        </p:spPr>
        <p:txBody>
          <a:bodyPr/>
          <a:lstStyle/>
          <a:p>
            <a:pPr algn="ctr"/>
            <a:endParaRPr lang="en-US" sz="2400" dirty="0" smtClean="0">
              <a:solidFill>
                <a:srgbClr val="FFFFFF"/>
              </a:solidFill>
              <a:latin typeface="Comic Sans MS" pitchFamily="66" charset="0"/>
            </a:endParaRPr>
          </a:p>
          <a:p>
            <a:pPr algn="ctr"/>
            <a:r>
              <a:rPr lang="en-US" sz="2400" dirty="0" smtClean="0">
                <a:solidFill>
                  <a:srgbClr val="FFFFFF"/>
                </a:solidFill>
                <a:latin typeface="Comic Sans MS" pitchFamily="66" charset="0"/>
              </a:rPr>
              <a:t>Universities have focused on expanding </a:t>
            </a:r>
            <a:r>
              <a:rPr lang="en-US" sz="2400" dirty="0">
                <a:solidFill>
                  <a:srgbClr val="FFFFFF"/>
                </a:solidFill>
                <a:latin typeface="Comic Sans MS" pitchFamily="66" charset="0"/>
              </a:rPr>
              <a:t>their sponsored research funding!</a:t>
            </a:r>
            <a:endParaRPr lang="en-US" sz="2400" dirty="0"/>
          </a:p>
        </p:txBody>
      </p:sp>
      <p:sp>
        <p:nvSpPr>
          <p:cNvPr id="7" name="TextBox 6"/>
          <p:cNvSpPr txBox="1"/>
          <p:nvPr/>
        </p:nvSpPr>
        <p:spPr>
          <a:xfrm>
            <a:off x="152400" y="152400"/>
            <a:ext cx="8763000" cy="1323439"/>
          </a:xfrm>
          <a:prstGeom prst="rect">
            <a:avLst/>
          </a:prstGeom>
          <a:solidFill>
            <a:schemeClr val="bg1">
              <a:lumMod val="25000"/>
            </a:schemeClr>
          </a:solidFill>
          <a:ln w="38100">
            <a:solidFill>
              <a:schemeClr val="tx1"/>
            </a:solidFill>
          </a:ln>
          <a:effectLst/>
        </p:spPr>
        <p:txBody>
          <a:bodyPr>
            <a:spAutoFit/>
          </a:bodyPr>
          <a:lstStyle/>
          <a:p>
            <a:pPr algn="ctr">
              <a:defRPr/>
            </a:pPr>
            <a:r>
              <a:rPr lang="en-US" sz="4000" dirty="0" smtClean="0">
                <a:solidFill>
                  <a:srgbClr val="FFFFFF"/>
                </a:solidFill>
                <a:latin typeface="Comic Sans MS" pitchFamily="66" charset="0"/>
              </a:rPr>
              <a:t>For many universities, it’s just math!  </a:t>
            </a:r>
            <a:endParaRPr lang="en-US" sz="4000" dirty="0">
              <a:solidFill>
                <a:srgbClr val="FFFFFF"/>
              </a:solidFill>
              <a:latin typeface="Comic Sans MS" pitchFamily="66" charset="0"/>
            </a:endParaRPr>
          </a:p>
        </p:txBody>
      </p:sp>
      <p:sp>
        <p:nvSpPr>
          <p:cNvPr id="3" name="TextBox 2"/>
          <p:cNvSpPr txBox="1"/>
          <p:nvPr/>
        </p:nvSpPr>
        <p:spPr>
          <a:xfrm>
            <a:off x="6553200" y="1630740"/>
            <a:ext cx="2329180" cy="1569660"/>
          </a:xfrm>
          <a:prstGeom prst="rect">
            <a:avLst/>
          </a:prstGeom>
          <a:solidFill>
            <a:srgbClr val="FFFFFF"/>
          </a:solidFill>
          <a:ln w="38100">
            <a:solidFill>
              <a:schemeClr val="tx1"/>
            </a:solidFill>
          </a:ln>
        </p:spPr>
        <p:txBody>
          <a:bodyPr wrap="square" rtlCol="0">
            <a:spAutoFit/>
          </a:bodyPr>
          <a:lstStyle/>
          <a:p>
            <a:pPr algn="ctr"/>
            <a:r>
              <a:rPr lang="en-US" sz="2400" dirty="0">
                <a:solidFill>
                  <a:schemeClr val="bg1">
                    <a:lumMod val="25000"/>
                  </a:schemeClr>
                </a:solidFill>
                <a:latin typeface="Comic Sans MS" pitchFamily="66" charset="0"/>
              </a:rPr>
              <a:t>And as </a:t>
            </a:r>
            <a:r>
              <a:rPr lang="en-US" sz="2400" dirty="0" smtClean="0">
                <a:solidFill>
                  <a:schemeClr val="bg1">
                    <a:lumMod val="25000"/>
                  </a:schemeClr>
                </a:solidFill>
                <a:latin typeface="Comic Sans MS" pitchFamily="66" charset="0"/>
              </a:rPr>
              <a:t>their dependency on F&amp;A receipts grows …</a:t>
            </a:r>
            <a:endParaRPr lang="en-US" sz="2400" dirty="0">
              <a:solidFill>
                <a:schemeClr val="bg1">
                  <a:lumMod val="25000"/>
                </a:schemeClr>
              </a:solidFill>
              <a:latin typeface="Comic Sans MS" pitchFamily="66" charset="0"/>
            </a:endParaRPr>
          </a:p>
        </p:txBody>
      </p:sp>
      <p:sp>
        <p:nvSpPr>
          <p:cNvPr id="8" name="TextBox 7"/>
          <p:cNvSpPr txBox="1"/>
          <p:nvPr/>
        </p:nvSpPr>
        <p:spPr>
          <a:xfrm>
            <a:off x="6503670" y="3657600"/>
            <a:ext cx="2411730" cy="2308324"/>
          </a:xfrm>
          <a:prstGeom prst="rect">
            <a:avLst/>
          </a:prstGeom>
          <a:solidFill>
            <a:srgbClr val="FFFFFF"/>
          </a:solidFill>
          <a:ln w="38100">
            <a:solidFill>
              <a:schemeClr val="tx1"/>
            </a:solidFill>
          </a:ln>
        </p:spPr>
        <p:txBody>
          <a:bodyPr wrap="square" rtlCol="0">
            <a:spAutoFit/>
          </a:bodyPr>
          <a:lstStyle/>
          <a:p>
            <a:pPr algn="ctr"/>
            <a:r>
              <a:rPr lang="en-US" sz="2400" dirty="0" smtClean="0">
                <a:solidFill>
                  <a:schemeClr val="bg1">
                    <a:lumMod val="25000"/>
                  </a:schemeClr>
                </a:solidFill>
                <a:latin typeface="Comic Sans MS" pitchFamily="66" charset="0"/>
              </a:rPr>
              <a:t>… the potential for conflict between compliance and funding growth increases!</a:t>
            </a:r>
            <a:endParaRPr lang="en-US" sz="2400" dirty="0">
              <a:solidFill>
                <a:schemeClr val="bg1">
                  <a:lumMod val="25000"/>
                </a:schemeClr>
              </a:solidFill>
              <a:latin typeface="Comic Sans MS" pitchFamily="66"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3"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228600"/>
            <a:ext cx="8458200" cy="838200"/>
          </a:xfrm>
          <a:solidFill>
            <a:srgbClr val="C00000"/>
          </a:solidFill>
          <a:ln w="38100">
            <a:solidFill>
              <a:schemeClr val="tx1"/>
            </a:solidFill>
          </a:ln>
        </p:spPr>
        <p:txBody>
          <a:bodyPr/>
          <a:lstStyle/>
          <a:p>
            <a:pPr marL="342900" indent="-342900" algn="ctr">
              <a:defRPr/>
            </a:pPr>
            <a:r>
              <a:rPr lang="en-US" dirty="0" smtClean="0">
                <a:solidFill>
                  <a:srgbClr val="FFFFFF"/>
                </a:solidFill>
                <a:latin typeface="Comic Sans MS" pitchFamily="66" charset="0"/>
              </a:rPr>
              <a:t>Here’s the “Rub”!</a:t>
            </a:r>
          </a:p>
        </p:txBody>
      </p:sp>
      <p:sp>
        <p:nvSpPr>
          <p:cNvPr id="846851" name="Rectangle 3"/>
          <p:cNvSpPr>
            <a:spLocks noGrp="1" noChangeArrowheads="1"/>
          </p:cNvSpPr>
          <p:nvPr>
            <p:ph type="body" idx="1"/>
          </p:nvPr>
        </p:nvSpPr>
        <p:spPr>
          <a:xfrm>
            <a:off x="228600" y="1447800"/>
            <a:ext cx="8458200" cy="4572000"/>
          </a:xfrm>
        </p:spPr>
        <p:txBody>
          <a:bodyPr/>
          <a:lstStyle/>
          <a:p>
            <a:pPr marL="0" indent="0">
              <a:buClr>
                <a:schemeClr val="bg1">
                  <a:lumMod val="25000"/>
                </a:schemeClr>
              </a:buClr>
              <a:buNone/>
            </a:pPr>
            <a:r>
              <a:rPr lang="en-US" sz="3000" dirty="0" smtClean="0">
                <a:latin typeface="Comic Sans MS" pitchFamily="66" charset="0"/>
              </a:rPr>
              <a:t>It’s not an “either - or” situation.  The reality for most universities is that they must do both:</a:t>
            </a:r>
          </a:p>
          <a:p>
            <a:pPr lvl="2"/>
            <a:r>
              <a:rPr lang="en-US" sz="2800" dirty="0">
                <a:latin typeface="Comic Sans MS" pitchFamily="66" charset="0"/>
              </a:rPr>
              <a:t>P</a:t>
            </a:r>
            <a:r>
              <a:rPr lang="en-US" sz="2800" dirty="0" smtClean="0">
                <a:latin typeface="Comic Sans MS" pitchFamily="66" charset="0"/>
              </a:rPr>
              <a:t>ursue strategies for expanding their </a:t>
            </a:r>
            <a:r>
              <a:rPr lang="en-US" sz="2800" dirty="0">
                <a:latin typeface="Comic Sans MS" pitchFamily="66" charset="0"/>
              </a:rPr>
              <a:t>research budgets </a:t>
            </a:r>
            <a:r>
              <a:rPr lang="en-US" sz="2800" dirty="0" smtClean="0">
                <a:latin typeface="Comic Sans MS" pitchFamily="66" charset="0"/>
              </a:rPr>
              <a:t>(self-interest) </a:t>
            </a:r>
            <a:r>
              <a:rPr lang="en-US" sz="2800" b="1" u="sng" dirty="0" smtClean="0">
                <a:latin typeface="Comic Sans MS" pitchFamily="66" charset="0"/>
              </a:rPr>
              <a:t>and</a:t>
            </a:r>
            <a:r>
              <a:rPr lang="en-US" sz="2800" dirty="0" smtClean="0">
                <a:latin typeface="Comic Sans MS" pitchFamily="66" charset="0"/>
              </a:rPr>
              <a:t> </a:t>
            </a:r>
          </a:p>
          <a:p>
            <a:pPr lvl="2"/>
            <a:r>
              <a:rPr lang="en-US" sz="2800" dirty="0">
                <a:latin typeface="Comic Sans MS" pitchFamily="66" charset="0"/>
              </a:rPr>
              <a:t>M</a:t>
            </a:r>
            <a:r>
              <a:rPr lang="en-US" sz="2800" dirty="0" smtClean="0">
                <a:latin typeface="Comic Sans MS" pitchFamily="66" charset="0"/>
              </a:rPr>
              <a:t>aintain strict compliance standards (stay out of trouble)</a:t>
            </a:r>
          </a:p>
          <a:p>
            <a:pPr marL="914400" lvl="2" indent="0">
              <a:buClr>
                <a:schemeClr val="bg1">
                  <a:lumMod val="25000"/>
                </a:schemeClr>
              </a:buClr>
              <a:buNone/>
            </a:pPr>
            <a:endParaRPr lang="en-US" sz="1400" dirty="0" smtClean="0">
              <a:latin typeface="Comic Sans MS" pitchFamily="66" charset="0"/>
            </a:endParaRPr>
          </a:p>
        </p:txBody>
      </p:sp>
      <p:sp>
        <p:nvSpPr>
          <p:cNvPr id="2" name="Oval 1"/>
          <p:cNvSpPr/>
          <p:nvPr/>
        </p:nvSpPr>
        <p:spPr bwMode="auto">
          <a:xfrm>
            <a:off x="1524000" y="4953000"/>
            <a:ext cx="5943600" cy="1371600"/>
          </a:xfrm>
          <a:prstGeom prst="ellipse">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2" indent="0" algn="ctr">
              <a:buClr>
                <a:schemeClr val="bg1">
                  <a:lumMod val="25000"/>
                </a:schemeClr>
              </a:buClr>
              <a:buNone/>
            </a:pPr>
            <a:r>
              <a:rPr lang="en-US" sz="3200" dirty="0">
                <a:solidFill>
                  <a:srgbClr val="FFFFFF"/>
                </a:solidFill>
                <a:latin typeface="Comic Sans MS" pitchFamily="66" charset="0"/>
              </a:rPr>
              <a:t>And they must do both well!  </a:t>
            </a:r>
          </a:p>
          <a:p>
            <a:pPr marL="0" indent="0">
              <a:buClr>
                <a:schemeClr val="bg1">
                  <a:lumMod val="25000"/>
                </a:schemeClr>
              </a:buClr>
              <a:buNone/>
            </a:pPr>
            <a:endParaRPr lang="en-US" sz="1000" dirty="0">
              <a:latin typeface="Comic Sans MS" pitchFamily="66"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6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68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My Documents">
  <a:themeElements>
    <a:clrScheme name="">
      <a:dk1>
        <a:srgbClr val="000000"/>
      </a:dk1>
      <a:lt1>
        <a:srgbClr val="C0C0FF"/>
      </a:lt1>
      <a:dk2>
        <a:srgbClr val="0000FF"/>
      </a:dk2>
      <a:lt2>
        <a:srgbClr val="8080FF"/>
      </a:lt2>
      <a:accent1>
        <a:srgbClr val="E000E0"/>
      </a:accent1>
      <a:accent2>
        <a:srgbClr val="00FF00"/>
      </a:accent2>
      <a:accent3>
        <a:srgbClr val="DCDCFF"/>
      </a:accent3>
      <a:accent4>
        <a:srgbClr val="000000"/>
      </a:accent4>
      <a:accent5>
        <a:srgbClr val="EDAAED"/>
      </a:accent5>
      <a:accent6>
        <a:srgbClr val="00E700"/>
      </a:accent6>
      <a:hlink>
        <a:srgbClr val="FF0000"/>
      </a:hlink>
      <a:folHlink>
        <a:srgbClr val="4040FF"/>
      </a:folHlink>
    </a:clrScheme>
    <a:fontScheme name="My Documents">
      <a:majorFont>
        <a:latin typeface="Arial"/>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My Document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y Document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y Document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y Document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y Document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y Document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y Document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14573</TotalTime>
  <Pages>5</Pages>
  <Words>2828</Words>
  <Application>Microsoft Office PowerPoint</Application>
  <PresentationFormat>On-screen Show (4:3)</PresentationFormat>
  <Paragraphs>354</Paragraphs>
  <Slides>50</Slides>
  <Notes>50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My Documents</vt:lpstr>
      <vt:lpstr>Document</vt:lpstr>
      <vt:lpstr>COMP 918: Research Administration for Scientists</vt:lpstr>
      <vt:lpstr>Remember…</vt:lpstr>
      <vt:lpstr>Remember…</vt:lpstr>
      <vt:lpstr>But Also Remember…</vt:lpstr>
      <vt:lpstr>PowerPoint Presentation</vt:lpstr>
      <vt:lpstr>PowerPoint Presentation</vt:lpstr>
      <vt:lpstr>Tools Universities Use to Attract Research Funding </vt:lpstr>
      <vt:lpstr>, </vt:lpstr>
      <vt:lpstr>Here’s the “Rub”!</vt:lpstr>
      <vt:lpstr>Balancing? Or Something Else?</vt:lpstr>
      <vt:lpstr>Organization and Budget</vt:lpstr>
      <vt:lpstr>Three Approaches for Managing this “Dual Role”</vt:lpstr>
      <vt:lpstr>1.  Separate the functions and assign them to two different offices: compliance in one and faculty assistance in another.</vt:lpstr>
      <vt:lpstr>2.  Place both functions in the same office but assign them to different staff.</vt:lpstr>
      <vt:lpstr> 3. Place both functions in the same office and     assign them to the same staff.  Encourage a      culture where compliance is viewed as just     another aspect of faculty “assistance/help.”</vt:lpstr>
      <vt:lpstr>Two Approaches to Organizing  SRO Offices</vt:lpstr>
      <vt:lpstr>Organize SRO Offices         “Around the Work”</vt:lpstr>
      <vt:lpstr>Organize SRO Offices         “Around the Work”</vt:lpstr>
      <vt:lpstr>Organize SRO Offices         “Around the Work”</vt:lpstr>
      <vt:lpstr>Efficiency - Effectiveness      It’s A Balancing Act!</vt:lpstr>
      <vt:lpstr>Organize SRO Offices         “Around the Work”</vt:lpstr>
      <vt:lpstr>Organize SRO Offices         “Around the Work”</vt:lpstr>
      <vt:lpstr>PowerPoint Presentation</vt:lpstr>
      <vt:lpstr>Organize SRO Offices         “Around the Clients”</vt:lpstr>
      <vt:lpstr>Organization of SRO Offices</vt:lpstr>
      <vt:lpstr>UNC-CH Case Study: Background</vt:lpstr>
      <vt:lpstr>UNC-CH Case Study: Background</vt:lpstr>
      <vt:lpstr>UNC-CH Case Study: Background</vt:lpstr>
      <vt:lpstr>UNC-CH Case Study: Background</vt:lpstr>
      <vt:lpstr>UNC-CH Case Study: Background</vt:lpstr>
      <vt:lpstr>UNC-CH Case Study                        Crisis Point Reached in 2006!</vt:lpstr>
      <vt:lpstr>ve</vt:lpstr>
      <vt:lpstr>Statement of Problem  (Initial Findings)</vt:lpstr>
      <vt:lpstr>Six Sequential Topics for Review</vt:lpstr>
      <vt:lpstr>Research Dollars v. Staffing </vt:lpstr>
      <vt:lpstr>No “Silver Bullet” Solution!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2 – Use of Automation</vt:lpstr>
      <vt:lpstr>Topic 3 – Policy, Procedures, Workflow, Priorities &amp; Effort Duplication</vt:lpstr>
      <vt:lpstr>Topic 3 – Policy, Procedures, Workflow, Priorities &amp; Effort Duplication</vt:lpstr>
      <vt:lpstr>Topic 4 – Delegate Authority to Campus Units for Selected OSR Tasks!</vt:lpstr>
      <vt:lpstr>Topic 4 – Delegate Authority to Campus Units for Selected OSR Tasks!</vt:lpstr>
      <vt:lpstr>Topic 5 – Staff Skills/Education </vt:lpstr>
      <vt:lpstr>Topic 6 – Number of Staff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Congresswoman Jane Harmon</dc:title>
  <dc:creator>Raymond L. Bates</dc:creator>
  <dc:description>used for viewgraph presentations</dc:description>
  <cp:lastModifiedBy>Timothy Quigg</cp:lastModifiedBy>
  <cp:revision>608</cp:revision>
  <cp:lastPrinted>1999-02-26T00:13:06Z</cp:lastPrinted>
  <dcterms:created xsi:type="dcterms:W3CDTF">1996-01-11T12:18:14Z</dcterms:created>
  <dcterms:modified xsi:type="dcterms:W3CDTF">2013-02-26T17:15:26Z</dcterms:modified>
</cp:coreProperties>
</file>